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48"/>
  </p:notesMasterIdLst>
  <p:sldIdLst>
    <p:sldId id="326" r:id="rId5"/>
    <p:sldId id="261" r:id="rId6"/>
    <p:sldId id="340" r:id="rId7"/>
    <p:sldId id="273" r:id="rId8"/>
    <p:sldId id="317" r:id="rId9"/>
    <p:sldId id="316" r:id="rId10"/>
    <p:sldId id="262" r:id="rId11"/>
    <p:sldId id="319" r:id="rId12"/>
    <p:sldId id="318" r:id="rId13"/>
    <p:sldId id="264" r:id="rId14"/>
    <p:sldId id="265" r:id="rId15"/>
    <p:sldId id="266" r:id="rId16"/>
    <p:sldId id="269" r:id="rId17"/>
    <p:sldId id="324" r:id="rId18"/>
    <p:sldId id="339" r:id="rId19"/>
    <p:sldId id="343" r:id="rId20"/>
    <p:sldId id="342" r:id="rId21"/>
    <p:sldId id="335" r:id="rId22"/>
    <p:sldId id="348" r:id="rId23"/>
    <p:sldId id="281" r:id="rId24"/>
    <p:sldId id="327" r:id="rId25"/>
    <p:sldId id="344" r:id="rId26"/>
    <p:sldId id="328" r:id="rId27"/>
    <p:sldId id="345" r:id="rId28"/>
    <p:sldId id="329" r:id="rId29"/>
    <p:sldId id="331" r:id="rId30"/>
    <p:sldId id="330" r:id="rId31"/>
    <p:sldId id="349" r:id="rId32"/>
    <p:sldId id="347" r:id="rId33"/>
    <p:sldId id="332" r:id="rId34"/>
    <p:sldId id="334" r:id="rId35"/>
    <p:sldId id="333" r:id="rId36"/>
    <p:sldId id="336" r:id="rId37"/>
    <p:sldId id="268" r:id="rId38"/>
    <p:sldId id="337" r:id="rId39"/>
    <p:sldId id="338" r:id="rId40"/>
    <p:sldId id="350" r:id="rId41"/>
    <p:sldId id="353" r:id="rId42"/>
    <p:sldId id="354" r:id="rId43"/>
    <p:sldId id="352" r:id="rId44"/>
    <p:sldId id="351" r:id="rId45"/>
    <p:sldId id="357" r:id="rId46"/>
    <p:sldId id="356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774B"/>
    <a:srgbClr val="C06D2E"/>
    <a:srgbClr val="E67B50"/>
    <a:srgbClr val="E4844E"/>
    <a:srgbClr val="E6784C"/>
    <a:srgbClr val="993300"/>
    <a:srgbClr val="D9B27D"/>
    <a:srgbClr val="FFFFCC"/>
    <a:srgbClr val="FFFF99"/>
    <a:srgbClr val="F3DE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 autoAdjust="0"/>
    <p:restoredTop sz="81000" autoAdjust="0"/>
  </p:normalViewPr>
  <p:slideViewPr>
    <p:cSldViewPr>
      <p:cViewPr>
        <p:scale>
          <a:sx n="80" d="100"/>
          <a:sy n="80" d="100"/>
        </p:scale>
        <p:origin x="-30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90086-8481-4698-A13F-6E4B32390309}" type="datetimeFigureOut">
              <a:rPr lang="pt-BR" smtClean="0"/>
              <a:pPr/>
              <a:t>15/10/2011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88784-06E8-4BD2-BBB1-EDA4C1C82F9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BF88CD-F6D1-4F3A-B625-CC05A20D62A3}" type="datetimeFigureOut">
              <a:rPr lang="pt-BR" smtClean="0"/>
              <a:pPr/>
              <a:t>15/10/2011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BE24D44-2E9E-418D-9D42-D8462FADB84F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13" Type="http://schemas.openxmlformats.org/officeDocument/2006/relationships/image" Target="../media/image76.jpeg"/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12" Type="http://schemas.openxmlformats.org/officeDocument/2006/relationships/image" Target="../media/image75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11" Type="http://schemas.openxmlformats.org/officeDocument/2006/relationships/image" Target="../media/image74.jpeg"/><Relationship Id="rId5" Type="http://schemas.openxmlformats.org/officeDocument/2006/relationships/image" Target="../media/image68.jpeg"/><Relationship Id="rId10" Type="http://schemas.openxmlformats.org/officeDocument/2006/relationships/image" Target="../media/image73.jpeg"/><Relationship Id="rId4" Type="http://schemas.openxmlformats.org/officeDocument/2006/relationships/image" Target="../media/image67.jpeg"/><Relationship Id="rId9" Type="http://schemas.openxmlformats.org/officeDocument/2006/relationships/image" Target="../media/image72.jpeg"/><Relationship Id="rId14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jpeg"/><Relationship Id="rId18" Type="http://schemas.openxmlformats.org/officeDocument/2006/relationships/image" Target="../media/image9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8.jpeg"/><Relationship Id="rId17" Type="http://schemas.openxmlformats.org/officeDocument/2006/relationships/image" Target="../media/image93.png"/><Relationship Id="rId2" Type="http://schemas.openxmlformats.org/officeDocument/2006/relationships/image" Target="../media/image78.jpeg"/><Relationship Id="rId16" Type="http://schemas.openxmlformats.org/officeDocument/2006/relationships/image" Target="../media/image92.jpeg"/><Relationship Id="rId20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jpeg"/><Relationship Id="rId5" Type="http://schemas.openxmlformats.org/officeDocument/2006/relationships/image" Target="../media/image81.jpeg"/><Relationship Id="rId15" Type="http://schemas.openxmlformats.org/officeDocument/2006/relationships/image" Target="../media/image91.jpeg"/><Relationship Id="rId10" Type="http://schemas.openxmlformats.org/officeDocument/2006/relationships/image" Target="../media/image86.png"/><Relationship Id="rId19" Type="http://schemas.openxmlformats.org/officeDocument/2006/relationships/image" Target="../media/image95.jpe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hacra cor.jpg"/>
          <p:cNvPicPr>
            <a:picLocks noChangeAspect="1"/>
          </p:cNvPicPr>
          <p:nvPr/>
        </p:nvPicPr>
        <p:blipFill>
          <a:blip r:embed="rId2">
            <a:lum bright="-9000" contrast="-55000"/>
          </a:blip>
          <a:stretch>
            <a:fillRect/>
          </a:stretch>
        </p:blipFill>
        <p:spPr>
          <a:xfrm>
            <a:off x="0" y="0"/>
            <a:ext cx="9144000" cy="7365781"/>
          </a:xfrm>
          <a:prstGeom prst="rect">
            <a:avLst/>
          </a:prstGeom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0" y="1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Centro Espírita</a:t>
            </a:r>
            <a:r>
              <a:rPr kumimoji="0" lang="pt-BR" sz="32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Ismael – 23º Simpósio</a:t>
            </a:r>
            <a:endParaRPr kumimoji="0" lang="pt-BR" sz="32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                        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-142908" y="1142984"/>
            <a:ext cx="9144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O Perispírito e as verdades da Alma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                        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358082" y="642918"/>
            <a:ext cx="1785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 smtClean="0">
                <a:solidFill>
                  <a:srgbClr val="FFFF00"/>
                </a:solidFill>
                <a:latin typeface="Georgia" pitchFamily="18" charset="0"/>
              </a:rPr>
              <a:t>16/10/2011</a:t>
            </a:r>
            <a:endParaRPr lang="pt-BR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rotogalaxia.jpg"/>
          <p:cNvPicPr>
            <a:picLocks noChangeAspect="1"/>
          </p:cNvPicPr>
          <p:nvPr/>
        </p:nvPicPr>
        <p:blipFill>
          <a:blip r:embed="rId2">
            <a:lum bright="-43000" contrast="-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Passam-se 2 bilhões de anos... 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142984"/>
            <a:ext cx="5643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Sob a orientação das Inteligências Superiores, congregam-se as forças  atômicas  nas   Supernovas.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niver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5016"/>
            <a:ext cx="9144000" cy="69330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142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Que  forneceram  a  matéria-prima  para  as  formações  galácticas.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429264"/>
            <a:ext cx="79295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  com  os  impérios  estelares,   surgem  a  matéria  densa,   o  espaço  e  o  tempo.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.1via_lact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2989" cy="68580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1500166" y="1928802"/>
            <a:ext cx="357190" cy="357190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5143504" y="214290"/>
            <a:ext cx="3500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A Via Láctea.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143636" y="857232"/>
            <a:ext cx="2896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Nossa Galáxia.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.aSistema_So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37198"/>
            <a:ext cx="9358346" cy="709519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71736" y="2000240"/>
            <a:ext cx="571504" cy="571504"/>
          </a:xfrm>
          <a:prstGeom prst="rect">
            <a:avLst/>
          </a:prstGeom>
          <a:noFill/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072198" y="2643182"/>
            <a:ext cx="2847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Georgia" pitchFamily="18" charset="0"/>
              </a:rPr>
              <a:t>Sistema Solar.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err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290"/>
            <a:ext cx="5715040" cy="572725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0" y="571501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Georgia" pitchFamily="18" charset="0"/>
              </a:rPr>
              <a:t>Nosso Lar  -  </a:t>
            </a:r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Formado a 4,6 bilhões de anos,</a:t>
            </a:r>
          </a:p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com sua característica  primitiva.  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214810" y="714356"/>
            <a:ext cx="4929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 Terra  estava   vazia  e  nua.</a:t>
            </a:r>
          </a:p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magma do interior fundido jorrava em profusão.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Imagem 3" descr="magma adensad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3" y="0"/>
            <a:ext cx="5072067" cy="3286124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143636" y="357166"/>
            <a:ext cx="285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 resfriamento.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643570" y="4572008"/>
            <a:ext cx="250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formações rochosas.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" name="Imagem 5" descr="cristal mag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286124"/>
            <a:ext cx="3140132" cy="285752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5143504" y="3429000"/>
            <a:ext cx="34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Estrutura cristalina.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86314" y="5715016"/>
            <a:ext cx="43576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primeiro estágio do Princípio Espiritual.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3" name="Imagem 12" descr="magmas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43372" cy="3313716"/>
          </a:xfrm>
          <a:prstGeom prst="rect">
            <a:avLst/>
          </a:prstGeom>
        </p:spPr>
      </p:pic>
      <p:pic>
        <p:nvPicPr>
          <p:cNvPr id="5" name="Imagem 4" descr="roch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86124"/>
            <a:ext cx="4756938" cy="3571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Estrutura_cristali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037677" cy="485776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857752" y="785794"/>
            <a:ext cx="40719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É na estrutura cristalina que o Princípio Espiritual aprende a agregação  atômica.</a:t>
            </a:r>
          </a:p>
          <a:p>
            <a:pPr algn="just"/>
            <a:endParaRPr lang="pt-BR" sz="2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Iniciando </a:t>
            </a:r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processo de organização   da   matéria.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571472" y="2143116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b="1" i="1" dirty="0" smtClean="0">
                <a:latin typeface="Georgia" pitchFamily="18" charset="0"/>
                <a:cs typeface="Arial" pitchFamily="34" charset="0"/>
              </a:rPr>
              <a:t>..</a:t>
            </a:r>
            <a:r>
              <a:rPr kumimoji="0" lang="pt-BR" sz="2800" b="1" i="1" u="none" strike="noStrike" cap="none" normalizeH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. É assim que tudo serve, tudo se encadeia  na  Natureza, desde o átomo até o Arcanjo, pois ele mesmo começou pelo átomo.  Admirável Lei de Harmonia.</a:t>
            </a:r>
            <a:endParaRPr kumimoji="0" lang="pt-BR" sz="2800" b="0" i="1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600" b="1" dirty="0" smtClean="0">
                <a:latin typeface="Georgia" pitchFamily="18" charset="0"/>
                <a:cs typeface="Arial" pitchFamily="34" charset="0"/>
              </a:rPr>
              <a:t>A  Harmonia  Universal</a:t>
            </a:r>
            <a:r>
              <a:rPr kumimoji="0" lang="pt-BR" sz="36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6857985" y="4071942"/>
            <a:ext cx="2286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Georgia" pitchFamily="18" charset="0"/>
              </a:rPr>
              <a:t>L.E. q. 540</a:t>
            </a:r>
            <a:endParaRPr lang="pt-BR" b="1" i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apor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351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0"/>
            <a:ext cx="600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Luz , calor e umidade.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072206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Na Terra jovem, a  formação dos Oceanos.</a:t>
            </a:r>
            <a:endParaRPr lang="pt-BR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28572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  <a:latin typeface="Georgia" pitchFamily="18" charset="0"/>
              </a:rPr>
              <a:t>Por  essa época,  a  aparência  de  nossa  casa.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Imagem 6" descr="pange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1" y="928670"/>
            <a:ext cx="7109619" cy="571504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supernova.jpg"/>
          <p:cNvPicPr>
            <a:picLocks noChangeAspect="1"/>
          </p:cNvPicPr>
          <p:nvPr/>
        </p:nvPicPr>
        <p:blipFill>
          <a:blip r:embed="rId2">
            <a:lum bright="-37000" contrast="-28000"/>
          </a:blip>
          <a:stretch>
            <a:fillRect/>
          </a:stretch>
        </p:blipFill>
        <p:spPr>
          <a:xfrm>
            <a:off x="0" y="-88901"/>
            <a:ext cx="9144000" cy="6946901"/>
          </a:xfrm>
          <a:prstGeom prst="rect">
            <a:avLst/>
          </a:prstGeom>
        </p:spPr>
      </p:pic>
      <p:sp>
        <p:nvSpPr>
          <p:cNvPr id="12" name="CaixaDeTexto 5"/>
          <p:cNvSpPr txBox="1">
            <a:spLocks noChangeArrowheads="1"/>
          </p:cNvSpPr>
          <p:nvPr/>
        </p:nvSpPr>
        <p:spPr bwMode="auto">
          <a:xfrm>
            <a:off x="0" y="142852"/>
            <a:ext cx="9144000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7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Da origem da matéria densa ao raciocínio</a:t>
            </a:r>
            <a:r>
              <a:rPr kumimoji="0" lang="pt-BR" sz="27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Espírita</a:t>
            </a:r>
            <a:endParaRPr kumimoji="0" lang="pt-BR" sz="27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                         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2857488" y="857232"/>
            <a:ext cx="6286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 grande aventura do átomo: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                         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5"/>
          <p:cNvSpPr txBox="1">
            <a:spLocks noChangeArrowheads="1"/>
          </p:cNvSpPr>
          <p:nvPr/>
        </p:nvSpPr>
        <p:spPr bwMode="auto">
          <a:xfrm>
            <a:off x="2857488" y="1428736"/>
            <a:ext cx="6286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7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Uma viagem com André</a:t>
            </a:r>
            <a:r>
              <a:rPr kumimoji="0" lang="pt-BR" sz="2700" b="1" i="1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Luiz e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700" b="1" i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Hernani</a:t>
            </a:r>
            <a:r>
              <a:rPr lang="pt-BR" sz="27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G. </a:t>
            </a:r>
            <a:r>
              <a:rPr kumimoji="0" lang="pt-BR" sz="27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Andrade</a:t>
            </a:r>
            <a:r>
              <a:rPr kumimoji="0" lang="pt-BR" sz="14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latin typeface="Georgia" pitchFamily="18" charset="0"/>
                <a:cs typeface="Arial" pitchFamily="34" charset="0"/>
              </a:rPr>
              <a:t>         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bioplasma.jpg"/>
          <p:cNvPicPr>
            <a:picLocks noChangeAspect="1"/>
          </p:cNvPicPr>
          <p:nvPr/>
        </p:nvPicPr>
        <p:blipFill>
          <a:blip r:embed="rId2">
            <a:lum bright="-2000" contrast="25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5143504" y="0"/>
            <a:ext cx="4000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No Protoplasma oceânico, ensaia a vida...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4929198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 Biogênese, </a:t>
            </a:r>
          </a:p>
          <a:p>
            <a:pPr algn="r"/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datada em 3,5  bilhões  de  anos.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virus.jpg"/>
          <p:cNvPicPr>
            <a:picLocks noChangeAspect="1"/>
          </p:cNvPicPr>
          <p:nvPr/>
        </p:nvPicPr>
        <p:blipFill>
          <a:blip r:embed="rId2">
            <a:lum bright="-51000" contrast="34000"/>
          </a:blip>
          <a:stretch>
            <a:fillRect/>
          </a:stretch>
        </p:blipFill>
        <p:spPr>
          <a:xfrm>
            <a:off x="0" y="-142900"/>
            <a:ext cx="9144000" cy="697765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142873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Nesse 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protoplasma  formam-se  as  </a:t>
            </a:r>
            <a:r>
              <a:rPr lang="pt-BR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Nucleoproteínas</a:t>
            </a:r>
            <a:r>
              <a:rPr lang="pt-B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pt-B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Séculos se passam...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viru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3116"/>
            <a:ext cx="3429024" cy="3215518"/>
          </a:xfrm>
          <a:prstGeom prst="rect">
            <a:avLst/>
          </a:prstGeom>
        </p:spPr>
      </p:pic>
      <p:pic>
        <p:nvPicPr>
          <p:cNvPr id="3" name="Imagem 2" descr="estrutvirusmo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1" y="2071678"/>
            <a:ext cx="4324953" cy="314327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143108" y="5000636"/>
            <a:ext cx="2071702" cy="57150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Micro-organismos  não celulares,  </a:t>
            </a:r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Nucleoproteínas são  semelhantes  aos  vírus  que  hoje   conhecemos.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2858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Neste  estágio,  o  Princípio  Espiritual  aprende  a  se estruturar   em   moléculas 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acteria4.jpg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1500174"/>
            <a:ext cx="9144000" cy="5394399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Logo em seguida,  as bactérias.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714356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 primeiras  estruturas  celulares  com vida.</a:t>
            </a:r>
            <a:endParaRPr lang="pt-BR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ara1mec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04812">
            <a:off x="120094" y="754198"/>
            <a:ext cx="3718725" cy="1882604"/>
          </a:xfrm>
          <a:prstGeom prst="rect">
            <a:avLst/>
          </a:prstGeom>
        </p:spPr>
      </p:pic>
      <p:pic>
        <p:nvPicPr>
          <p:cNvPr id="3" name="Imagem 2" descr="reprodução dos paramécio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4714876" cy="3429000"/>
          </a:xfrm>
          <a:prstGeom prst="rect">
            <a:avLst/>
          </a:prstGeom>
        </p:spPr>
      </p:pic>
      <p:pic>
        <p:nvPicPr>
          <p:cNvPr id="4" name="Imagem 3" descr="parameci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4429124" cy="3429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143240" y="142852"/>
            <a:ext cx="600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Agora,  ele  aprende   sobre  as  necessidades da  vida: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643306" y="1000108"/>
            <a:ext cx="55006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 alimento</a:t>
            </a:r>
            <a:endParaRPr lang="pt-B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43372" y="1500174"/>
            <a:ext cx="50006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 proteção</a:t>
            </a:r>
            <a:endParaRPr lang="pt-B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643438" y="2000240"/>
            <a:ext cx="45005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 reprodução por duplicação</a:t>
            </a:r>
            <a:endParaRPr lang="pt-B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14678" y="2643182"/>
            <a:ext cx="59293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Mas  também  aprende   sobre  a  morte.</a:t>
            </a:r>
            <a:endParaRPr lang="pt-B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lga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9144000" cy="600079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28572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FFFF00"/>
                </a:solidFill>
                <a:latin typeface="Georgia" pitchFamily="18" charset="0"/>
              </a:rPr>
              <a:t>Depois de milênios,  nasce o reino vegetal.</a:t>
            </a:r>
            <a:endParaRPr lang="pt-BR" sz="3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clorofi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802"/>
            <a:ext cx="5500694" cy="4929198"/>
          </a:xfrm>
          <a:prstGeom prst="rect">
            <a:avLst/>
          </a:prstGeom>
        </p:spPr>
      </p:pic>
      <p:pic>
        <p:nvPicPr>
          <p:cNvPr id="5" name="Imagem 4" descr="mitocelu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928802"/>
            <a:ext cx="3643306" cy="2532780"/>
          </a:xfrm>
          <a:prstGeom prst="rect">
            <a:avLst/>
          </a:prstGeom>
        </p:spPr>
      </p:pic>
      <p:pic>
        <p:nvPicPr>
          <p:cNvPr id="7" name="Imagem 6" descr="mitochondr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4425925"/>
            <a:ext cx="3643306" cy="2432075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0" y="0"/>
            <a:ext cx="9144000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dinamismo natural da evolução conduz  ao aprendizado  da organização celular e de suas especializações.</a:t>
            </a:r>
          </a:p>
          <a:p>
            <a:pPr algn="just"/>
            <a:endParaRPr lang="pt-BR" sz="105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just"/>
            <a:r>
              <a:rPr 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Agora,  o  alimento  é  gerado  na  intimidade  celular.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Alg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4554"/>
            <a:ext cx="9144000" cy="4643444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Outros  milênios transcorrem silenciosos e surge a reprodução sexuada.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92867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b="1" dirty="0" smtClean="0">
                <a:solidFill>
                  <a:srgbClr val="FFFF00"/>
                </a:solidFill>
                <a:latin typeface="Georgia" pitchFamily="18" charset="0"/>
              </a:rPr>
              <a:t>O Princípio Espiritual aprende o relacionamento entre os indivíduos,  a necessidade de continuidade e a formação  de  colônias  –  nesse  período  ensaiam-se  os  </a:t>
            </a:r>
            <a:r>
              <a:rPr lang="pt-BR" sz="2200" b="1" i="1" dirty="0" smtClean="0">
                <a:solidFill>
                  <a:srgbClr val="FFFF00"/>
                </a:solidFill>
                <a:latin typeface="Georgia" pitchFamily="18" charset="0"/>
              </a:rPr>
              <a:t>Instintos</a:t>
            </a:r>
            <a:r>
              <a:rPr lang="pt-BR" sz="22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pt-BR" sz="2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14348" y="714356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Mas não é só. O Princípio Espiritual precisa aprender  mais  e  tornar-se  </a:t>
            </a:r>
            <a:r>
              <a:rPr lang="pt-BR" sz="2400" b="1" i="1" dirty="0" smtClean="0">
                <a:solidFill>
                  <a:srgbClr val="C00000"/>
                </a:solidFill>
                <a:latin typeface="Georgia" pitchFamily="18" charset="0"/>
              </a:rPr>
              <a:t>Inteligente</a:t>
            </a:r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14348" y="1571612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Nesse dinamismo, surgem: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350043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Porque agora ele será condicionado nos estágios de </a:t>
            </a:r>
            <a:r>
              <a:rPr lang="pt-BR" sz="2400" b="1" dirty="0" smtClean="0">
                <a:solidFill>
                  <a:srgbClr val="C00000"/>
                </a:solidFill>
                <a:latin typeface="Georgia" pitchFamily="18" charset="0"/>
              </a:rPr>
              <a:t>nascimento – experiências - morte  </a:t>
            </a:r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e,   depois, </a:t>
            </a: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De  renascimento...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85852" y="2071678"/>
            <a:ext cx="78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O Automatismo fisiológico.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85852" y="2500306"/>
            <a:ext cx="78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As atividades reflexas do inconsciente.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285852" y="2928934"/>
            <a:ext cx="7858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A Herança.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564357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Formando em cada indivíduo a </a:t>
            </a:r>
            <a:r>
              <a:rPr lang="pt-BR" sz="2400" b="1" i="1" dirty="0" smtClean="0">
                <a:solidFill>
                  <a:srgbClr val="C00000"/>
                </a:solidFill>
                <a:latin typeface="Georgia" pitchFamily="18" charset="0"/>
              </a:rPr>
              <a:t>Memória dos Estímulos</a:t>
            </a:r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7148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Carregando  para  seu  </a:t>
            </a:r>
            <a:r>
              <a:rPr lang="pt-BR" sz="2400" b="1" i="1" dirty="0" smtClean="0">
                <a:solidFill>
                  <a:srgbClr val="C00000"/>
                </a:solidFill>
                <a:latin typeface="Georgia" pitchFamily="18" charset="0"/>
              </a:rPr>
              <a:t>Corpo Astral  </a:t>
            </a:r>
            <a:r>
              <a:rPr lang="pt-BR" sz="2400" b="1" dirty="0" smtClean="0">
                <a:solidFill>
                  <a:schemeClr val="bg1"/>
                </a:solidFill>
                <a:latin typeface="Georgia" pitchFamily="18" charset="0"/>
              </a:rPr>
              <a:t>as  informações adquiridas  em  cada  existência.</a:t>
            </a:r>
            <a:endParaRPr lang="pt-BR" sz="2400" b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114300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C00000"/>
                </a:solidFill>
                <a:latin typeface="Georgia" pitchFamily="18" charset="0"/>
              </a:rPr>
              <a:t>Vida</a:t>
            </a:r>
            <a:r>
              <a:rPr lang="pt-BR" sz="2800" b="1" dirty="0">
                <a:solidFill>
                  <a:srgbClr val="000000"/>
                </a:solidFill>
                <a:latin typeface="Georgia" pitchFamily="18" charset="0"/>
              </a:rPr>
              <a:t>, </a:t>
            </a:r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representada pela coordenação das atividades físicas.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2286000"/>
            <a:ext cx="9144000" cy="862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C00000"/>
                </a:solidFill>
                <a:latin typeface="Georgia" pitchFamily="18" charset="0"/>
              </a:rPr>
              <a:t>Percepção-Memória</a:t>
            </a:r>
            <a:r>
              <a:rPr lang="pt-BR" sz="2800" b="1" dirty="0">
                <a:solidFill>
                  <a:srgbClr val="000000"/>
                </a:solidFill>
                <a:latin typeface="Georgia" pitchFamily="18" charset="0"/>
              </a:rPr>
              <a:t>,  </a:t>
            </a:r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receptividade aos estímulos exteriores.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3786188"/>
            <a:ext cx="91440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rgbClr val="C00000"/>
                </a:solidFill>
                <a:latin typeface="Georgia" pitchFamily="18" charset="0"/>
              </a:rPr>
              <a:t>Inteligência</a:t>
            </a:r>
            <a:r>
              <a:rPr lang="pt-BR" sz="2800" b="1" dirty="0">
                <a:solidFill>
                  <a:srgbClr val="000000"/>
                </a:solidFill>
                <a:latin typeface="Georgia" pitchFamily="18" charset="0"/>
              </a:rPr>
              <a:t>,  </a:t>
            </a:r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revelada pela correlação entre o estímulo e a resposta  a  este  mesmo estímulo.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1571625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latin typeface="Georgia" pitchFamily="18" charset="0"/>
              </a:rPr>
              <a:t>Poder de </a:t>
            </a:r>
            <a:r>
              <a:rPr lang="pt-BR" sz="2000" b="1" dirty="0">
                <a:solidFill>
                  <a:srgbClr val="002060"/>
                </a:solidFill>
                <a:latin typeface="Georgia" pitchFamily="18" charset="0"/>
              </a:rPr>
              <a:t>animar</a:t>
            </a:r>
            <a:r>
              <a:rPr lang="pt-BR" sz="2000" b="1" dirty="0">
                <a:solidFill>
                  <a:srgbClr val="C00000"/>
                </a:solidFill>
                <a:latin typeface="Georgia" pitchFamily="18" charset="0"/>
              </a:rPr>
              <a:t> a matéria</a:t>
            </a:r>
            <a:r>
              <a:rPr lang="pt-B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  <a:endParaRPr lang="pt-BR" sz="2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071813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latin typeface="Georgia" pitchFamily="18" charset="0"/>
              </a:rPr>
              <a:t>Poder de </a:t>
            </a:r>
            <a:r>
              <a:rPr lang="pt-BR" sz="2000" b="1" dirty="0">
                <a:solidFill>
                  <a:srgbClr val="002060"/>
                </a:solidFill>
                <a:latin typeface="Georgia" pitchFamily="18" charset="0"/>
              </a:rPr>
              <a:t>sentir e registrar </a:t>
            </a:r>
            <a:r>
              <a:rPr lang="pt-BR" sz="2000" b="1" dirty="0">
                <a:solidFill>
                  <a:srgbClr val="C00000"/>
                </a:solidFill>
                <a:latin typeface="Georgia" pitchFamily="18" charset="0"/>
              </a:rPr>
              <a:t>as influências de agentes exteriores.</a:t>
            </a:r>
            <a:endParaRPr lang="pt-BR" sz="22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4643438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b="1" dirty="0">
                <a:solidFill>
                  <a:srgbClr val="C00000"/>
                </a:solidFill>
                <a:latin typeface="Georgia" pitchFamily="18" charset="0"/>
              </a:rPr>
              <a:t>Poder de </a:t>
            </a:r>
            <a:r>
              <a:rPr lang="pt-BR" sz="2000" b="1" dirty="0">
                <a:solidFill>
                  <a:srgbClr val="002060"/>
                </a:solidFill>
                <a:latin typeface="Georgia" pitchFamily="18" charset="0"/>
              </a:rPr>
              <a:t>pensar</a:t>
            </a:r>
            <a:r>
              <a:rPr lang="pt-BR" sz="2000" b="1" dirty="0">
                <a:solidFill>
                  <a:srgbClr val="C00000"/>
                </a:solidFill>
                <a:latin typeface="Georgia" pitchFamily="18" charset="0"/>
              </a:rPr>
              <a:t>, discernir e responder seletivamente aos estímulos.</a:t>
            </a:r>
            <a:endParaRPr lang="pt-BR" sz="22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0" y="521495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O  ser  vivo  guarda  lembrança  dos  estímulos  a  que </a:t>
            </a:r>
            <a:r>
              <a:rPr lang="pt-BR" sz="2200" b="1" dirty="0" smtClean="0">
                <a:solidFill>
                  <a:srgbClr val="000000"/>
                </a:solidFill>
                <a:latin typeface="Georgia" pitchFamily="18" charset="0"/>
              </a:rPr>
              <a:t> seja </a:t>
            </a:r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submetido,  </a:t>
            </a:r>
            <a:r>
              <a:rPr lang="pt-BR" sz="2200" b="1" dirty="0" smtClean="0">
                <a:solidFill>
                  <a:srgbClr val="000000"/>
                </a:solidFill>
                <a:latin typeface="Georgia" pitchFamily="18" charset="0"/>
              </a:rPr>
              <a:t> levando-o   a  agir  de  forma  idêntica  </a:t>
            </a:r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ante </a:t>
            </a:r>
            <a:r>
              <a:rPr lang="pt-BR" sz="2200" b="1" dirty="0" smtClean="0">
                <a:solidFill>
                  <a:srgbClr val="000000"/>
                </a:solidFill>
                <a:latin typeface="Georgia" pitchFamily="18" charset="0"/>
              </a:rPr>
              <a:t> a  fatos  idênticos</a:t>
            </a:r>
            <a:r>
              <a:rPr lang="pt-BR" sz="2200" b="1" dirty="0">
                <a:solidFill>
                  <a:srgbClr val="000000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20489" name="CaixaDeTexto 3"/>
          <p:cNvSpPr txBox="1">
            <a:spLocks noChangeArrowheads="1"/>
          </p:cNvSpPr>
          <p:nvPr/>
        </p:nvSpPr>
        <p:spPr bwMode="auto">
          <a:xfrm>
            <a:off x="0" y="142875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000000"/>
                </a:solidFill>
                <a:latin typeface="Georgia" pitchFamily="18" charset="0"/>
              </a:rPr>
              <a:t>A  memória  dos  estímulos  está  inserida  no  conjunto de  fatores  que  definem  o  ser  vivo: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3 reinos celtas1.jpg"/>
          <p:cNvPicPr>
            <a:picLocks noChangeAspect="1"/>
          </p:cNvPicPr>
          <p:nvPr/>
        </p:nvPicPr>
        <p:blipFill>
          <a:blip r:embed="rId2">
            <a:lum contrast="41000"/>
          </a:blip>
          <a:stretch>
            <a:fillRect/>
          </a:stretch>
        </p:blipFill>
        <p:spPr>
          <a:xfrm>
            <a:off x="1143000" y="0"/>
            <a:ext cx="6857999" cy="6857999"/>
          </a:xfrm>
          <a:prstGeom prst="rect">
            <a:avLst/>
          </a:prstGeom>
        </p:spPr>
      </p:pic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0" y="4286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4000" b="1" i="1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A Ontogênese Espírita                          </a:t>
            </a:r>
            <a:endParaRPr kumimoji="0" lang="pt-BR" sz="40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250030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solidFill>
                  <a:schemeClr val="tx2">
                    <a:lumMod val="75000"/>
                  </a:schemeClr>
                </a:solidFill>
                <a:latin typeface="Vijaya" pitchFamily="34" charset="0"/>
                <a:cs typeface="Vijaya" pitchFamily="34" charset="0"/>
              </a:rPr>
              <a:t>A alma dorme na pedra,  sonha no vegetal,  agita-se  no  animal  e  acorda  no  homem!</a:t>
            </a:r>
            <a:endParaRPr lang="pt-BR" sz="5400" b="1" dirty="0">
              <a:solidFill>
                <a:schemeClr val="tx2">
                  <a:lumMod val="75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0004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Ensaios no início do reino animal – afloram os instintos.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000108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a  900  milhões  de  anos,  alguns  invertebrados.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Imagem 3" descr="animal ocean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0174"/>
            <a:ext cx="3522203" cy="5357826"/>
          </a:xfrm>
          <a:prstGeom prst="rect">
            <a:avLst/>
          </a:prstGeom>
        </p:spPr>
      </p:pic>
      <p:pic>
        <p:nvPicPr>
          <p:cNvPr id="6" name="Imagem 5" descr="Plancton-7605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594" y="1500174"/>
            <a:ext cx="5647406" cy="535782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Agora , como </a:t>
            </a:r>
            <a:r>
              <a:rPr lang="pt-BR" sz="2300" b="1" i="1" dirty="0" smtClean="0">
                <a:solidFill>
                  <a:srgbClr val="FFFF00"/>
                </a:solidFill>
                <a:latin typeface="Georgia" pitchFamily="18" charset="0"/>
              </a:rPr>
              <a:t>Princípio Inteligente</a:t>
            </a:r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,  novas experiências...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1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latin typeface="Georgia" pitchFamily="18" charset="0"/>
              </a:rPr>
              <a:t>E outros animais vertebrados.</a:t>
            </a:r>
            <a:endParaRPr lang="pt-BR" sz="2400" b="1" dirty="0">
              <a:latin typeface="Georgia" pitchFamily="18" charset="0"/>
            </a:endParaRPr>
          </a:p>
        </p:txBody>
      </p:sp>
      <p:pic>
        <p:nvPicPr>
          <p:cNvPr id="3" name="Imagem 2" descr="pica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1428736"/>
            <a:ext cx="4048153" cy="1714512"/>
          </a:xfrm>
          <a:prstGeom prst="rect">
            <a:avLst/>
          </a:prstGeom>
        </p:spPr>
      </p:pic>
      <p:pic>
        <p:nvPicPr>
          <p:cNvPr id="4" name="Imagem 3" descr="trilobit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071810"/>
            <a:ext cx="3857647" cy="316327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214414" y="3500438"/>
            <a:ext cx="1000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Georgia" pitchFamily="18" charset="0"/>
              </a:rPr>
              <a:t>Picaia</a:t>
            </a:r>
            <a:endParaRPr lang="pt-BR" b="1" dirty="0">
              <a:latin typeface="Georg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286644" y="3714752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Georgia" pitchFamily="18" charset="0"/>
              </a:rPr>
              <a:t>Trilobita</a:t>
            </a:r>
            <a:endParaRPr lang="pt-BR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71472" y="1428736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Nesse período, o Princípio Inteligente  aperfeiçoou a reprodução sexuada e os sistemas orgânicos de sustentação da vida.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42910" y="300037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Desenvolveu  o  sistema ósseo, para lhe garantir melhor estrutura física e proteção.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2910" y="4071942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Aprimorou a sensibilidade e as associações entre os  seres  da  mesma  espécie.                                        </a:t>
            </a:r>
            <a:r>
              <a:rPr lang="pt-BR" sz="1400" b="1" dirty="0" smtClean="0">
                <a:latin typeface="Georgia" pitchFamily="18" charset="0"/>
              </a:rPr>
              <a:t>**</a:t>
            </a:r>
            <a:endParaRPr lang="pt-BR" sz="14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3971931" cy="2944810"/>
          </a:xfrm>
          <a:prstGeom prst="rect">
            <a:avLst/>
          </a:prstGeom>
        </p:spPr>
      </p:pic>
      <p:pic>
        <p:nvPicPr>
          <p:cNvPr id="5" name="Imagem 4" descr="saida da agu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071546"/>
            <a:ext cx="5214942" cy="3285413"/>
          </a:xfrm>
          <a:prstGeom prst="rect">
            <a:avLst/>
          </a:prstGeom>
        </p:spPr>
      </p:pic>
      <p:pic>
        <p:nvPicPr>
          <p:cNvPr id="4" name="Imagem 3" descr="tiranossaur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994008"/>
            <a:ext cx="4071934" cy="2863992"/>
          </a:xfrm>
          <a:prstGeom prst="rect">
            <a:avLst/>
          </a:prstGeom>
        </p:spPr>
      </p:pic>
      <p:pic>
        <p:nvPicPr>
          <p:cNvPr id="6" name="Imagem 5" descr="cro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1934" y="4000504"/>
            <a:ext cx="5072066" cy="285749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latin typeface="Georgia" pitchFamily="18" charset="0"/>
              </a:rPr>
              <a:t>A 500 milhões de anos, a vida animal era essencialmente marinha. </a:t>
            </a:r>
            <a:endParaRPr lang="pt-BR" sz="20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42860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Quando a Terra se cobriu de vegetação,  a  saída da água: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000760" y="1142984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400 milhões de anos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4000504"/>
            <a:ext cx="385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Georgia" pitchFamily="18" charset="0"/>
              </a:rPr>
              <a:t>199 milhões de anos</a:t>
            </a:r>
            <a:endParaRPr lang="pt-BR" sz="2000" b="1" dirty="0">
              <a:latin typeface="Georgia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214810" y="4286256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50 milhões de anos</a:t>
            </a: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.a.a ter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571612"/>
            <a:ext cx="6762797" cy="5072098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500166" y="142852"/>
            <a:ext cx="56436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Muito tempo se passou  e a  nossa moradia  apresenta  este  aspecto:</a:t>
            </a:r>
            <a:endParaRPr lang="pt-BR" sz="24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ente de sab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3428992" cy="3069835"/>
          </a:xfrm>
          <a:prstGeom prst="rect">
            <a:avLst/>
          </a:prstGeom>
        </p:spPr>
      </p:pic>
      <p:pic>
        <p:nvPicPr>
          <p:cNvPr id="4" name="Imagem 3" descr="mammo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0504"/>
            <a:ext cx="3721833" cy="2857496"/>
          </a:xfrm>
          <a:prstGeom prst="rect">
            <a:avLst/>
          </a:prstGeom>
        </p:spPr>
      </p:pic>
      <p:pic>
        <p:nvPicPr>
          <p:cNvPr id="6" name="Imagem 5" descr="komod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928670"/>
            <a:ext cx="2786075" cy="2786082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42852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rgbClr val="FFFF00"/>
                </a:solidFill>
                <a:latin typeface="Georgia" pitchFamily="18" charset="0"/>
              </a:rPr>
              <a:t>Mais  alguns  séculos,   a  fauna e flora   já  são  exuberantes.</a:t>
            </a:r>
            <a:endParaRPr lang="pt-BR" sz="23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5" name="Imagem 4" descr="GIGANTOPHITEUCUS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6116" y="3714752"/>
            <a:ext cx="3062091" cy="3143248"/>
          </a:xfrm>
          <a:prstGeom prst="rect">
            <a:avLst/>
          </a:prstGeom>
        </p:spPr>
      </p:pic>
      <p:pic>
        <p:nvPicPr>
          <p:cNvPr id="8" name="Imagem 7" descr="aves pre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74" y="928670"/>
            <a:ext cx="2928926" cy="2786082"/>
          </a:xfrm>
          <a:prstGeom prst="rect">
            <a:avLst/>
          </a:prstGeom>
        </p:spPr>
      </p:pic>
      <p:pic>
        <p:nvPicPr>
          <p:cNvPr id="12" name="Imagem 11" descr="MESOPHITECU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6512" y="3714752"/>
            <a:ext cx="2857488" cy="314324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dryopithec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2984"/>
            <a:ext cx="2663689" cy="2214578"/>
          </a:xfrm>
          <a:prstGeom prst="rect">
            <a:avLst/>
          </a:prstGeom>
        </p:spPr>
      </p:pic>
      <p:pic>
        <p:nvPicPr>
          <p:cNvPr id="5" name="Imagem 4" descr="daw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756" y="1142984"/>
            <a:ext cx="3414244" cy="3000396"/>
          </a:xfrm>
          <a:prstGeom prst="rect">
            <a:avLst/>
          </a:prstGeom>
        </p:spPr>
      </p:pic>
      <p:pic>
        <p:nvPicPr>
          <p:cNvPr id="6" name="Imagem 5" descr="homemaca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142984"/>
            <a:ext cx="3776007" cy="3000396"/>
          </a:xfrm>
          <a:prstGeom prst="rect">
            <a:avLst/>
          </a:prstGeom>
        </p:spPr>
      </p:pic>
      <p:pic>
        <p:nvPicPr>
          <p:cNvPr id="8" name="Imagem 7" descr="homo_sapien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984" y="3857629"/>
            <a:ext cx="3093166" cy="3000371"/>
          </a:xfrm>
          <a:prstGeom prst="rect">
            <a:avLst/>
          </a:prstGeom>
        </p:spPr>
      </p:pic>
      <p:pic>
        <p:nvPicPr>
          <p:cNvPr id="1026" name="Picture 2" descr="homohabili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3857604"/>
            <a:ext cx="3786182" cy="3000396"/>
          </a:xfrm>
          <a:prstGeom prst="rect">
            <a:avLst/>
          </a:prstGeom>
          <a:noFill/>
        </p:spPr>
      </p:pic>
      <p:pic>
        <p:nvPicPr>
          <p:cNvPr id="10" name="Imagem 9" descr="australopitecus afarensis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71810"/>
            <a:ext cx="2285983" cy="3786190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Mas é em um ser distinto que o princípio inteligente irá aperfeiçoar-se:  ao  Instinto  adiciona  o  </a:t>
            </a:r>
            <a:r>
              <a:rPr lang="pt-BR" sz="2400" b="1" i="1" dirty="0" smtClean="0">
                <a:solidFill>
                  <a:srgbClr val="FFFF00"/>
                </a:solidFill>
                <a:latin typeface="Georgia" pitchFamily="18" charset="0"/>
              </a:rPr>
              <a:t>Raciocínio</a:t>
            </a:r>
            <a:r>
              <a:rPr lang="pt-BR" sz="2400" b="1" dirty="0" smtClean="0">
                <a:solidFill>
                  <a:srgbClr val="FFFF00"/>
                </a:solidFill>
                <a:latin typeface="Georgia" pitchFamily="18" charset="0"/>
              </a:rPr>
              <a:t> 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857232"/>
            <a:ext cx="3143240" cy="2786081"/>
          </a:xfrm>
          <a:prstGeom prst="rect">
            <a:avLst/>
          </a:prstGeom>
          <a:noFill/>
        </p:spPr>
      </p:pic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129265" cy="2786082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0" y="0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 smtClean="0">
                <a:solidFill>
                  <a:srgbClr val="FFFF00"/>
                </a:solidFill>
                <a:latin typeface="Georgia" pitchFamily="18" charset="0"/>
              </a:rPr>
              <a:t>O  </a:t>
            </a:r>
            <a:r>
              <a:rPr lang="pt-BR" sz="2300" b="1" i="1" dirty="0" smtClean="0">
                <a:solidFill>
                  <a:srgbClr val="FFFF00"/>
                </a:solidFill>
                <a:latin typeface="Georgia" pitchFamily="18" charset="0"/>
              </a:rPr>
              <a:t>Ser Material  </a:t>
            </a:r>
            <a:r>
              <a:rPr lang="pt-BR" sz="2300" b="1" dirty="0" smtClean="0">
                <a:solidFill>
                  <a:srgbClr val="FFFF00"/>
                </a:solidFill>
                <a:latin typeface="Georgia" pitchFamily="18" charset="0"/>
              </a:rPr>
              <a:t>estava pronto.</a:t>
            </a:r>
          </a:p>
          <a:p>
            <a:r>
              <a:rPr lang="pt-BR" sz="2300" b="1" dirty="0" smtClean="0">
                <a:solidFill>
                  <a:srgbClr val="FFFF00"/>
                </a:solidFill>
                <a:latin typeface="Georgia" pitchFamily="18" charset="0"/>
              </a:rPr>
              <a:t>Restava agora adentrar  à  </a:t>
            </a:r>
            <a:r>
              <a:rPr lang="pt-BR" sz="2300" b="1" i="1" dirty="0" smtClean="0">
                <a:solidFill>
                  <a:srgbClr val="FFFF00"/>
                </a:solidFill>
                <a:latin typeface="Georgia" pitchFamily="18" charset="0"/>
              </a:rPr>
              <a:t>Idade  da  Razão como Espírito</a:t>
            </a:r>
            <a:r>
              <a:rPr lang="pt-BR" sz="2300" b="1" dirty="0" smtClean="0">
                <a:solidFill>
                  <a:srgbClr val="FFFF00"/>
                </a:solidFill>
                <a:latin typeface="Georgia" pitchFamily="18" charset="0"/>
              </a:rPr>
              <a:t>.</a:t>
            </a:r>
            <a:endParaRPr lang="pt-BR" sz="23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Imagem 7" descr="famil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857232"/>
            <a:ext cx="3000364" cy="3000364"/>
          </a:xfrm>
          <a:prstGeom prst="rect">
            <a:avLst/>
          </a:prstGeom>
        </p:spPr>
      </p:pic>
      <p:pic>
        <p:nvPicPr>
          <p:cNvPr id="2" name="Imagem 1" descr="o mistério da mor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255" y="3286124"/>
            <a:ext cx="3968745" cy="3571876"/>
          </a:xfrm>
          <a:prstGeom prst="rect">
            <a:avLst/>
          </a:prstGeom>
        </p:spPr>
      </p:pic>
      <p:pic>
        <p:nvPicPr>
          <p:cNvPr id="9" name="Imagem 8" descr="trabalho g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71876"/>
            <a:ext cx="5214942" cy="328612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casadepe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3416300" cy="2863850"/>
          </a:xfrm>
          <a:prstGeom prst="rect">
            <a:avLst/>
          </a:prstGeom>
          <a:noFill/>
        </p:spPr>
      </p:pic>
      <p:pic>
        <p:nvPicPr>
          <p:cNvPr id="197636" name="Picture 4" descr="casadepedr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5038"/>
            <a:ext cx="2724150" cy="1912937"/>
          </a:xfrm>
          <a:prstGeom prst="rect">
            <a:avLst/>
          </a:prstGeom>
          <a:noFill/>
        </p:spPr>
      </p:pic>
      <p:pic>
        <p:nvPicPr>
          <p:cNvPr id="197637" name="Picture 5" descr="pasco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9813" y="0"/>
            <a:ext cx="3024187" cy="1995488"/>
          </a:xfrm>
          <a:prstGeom prst="rect">
            <a:avLst/>
          </a:prstGeom>
          <a:noFill/>
        </p:spPr>
      </p:pic>
      <p:pic>
        <p:nvPicPr>
          <p:cNvPr id="197638" name="Picture 6" descr="egito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1989138"/>
            <a:ext cx="3492500" cy="2714625"/>
          </a:xfrm>
          <a:prstGeom prst="rect">
            <a:avLst/>
          </a:prstGeom>
          <a:noFill/>
        </p:spPr>
      </p:pic>
      <p:pic>
        <p:nvPicPr>
          <p:cNvPr id="197639" name="Picture 7" descr="piramid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1989138"/>
            <a:ext cx="2951162" cy="2146300"/>
          </a:xfrm>
          <a:prstGeom prst="rect">
            <a:avLst/>
          </a:prstGeom>
          <a:noFill/>
        </p:spPr>
      </p:pic>
      <p:pic>
        <p:nvPicPr>
          <p:cNvPr id="197640" name="Picture 8" descr="templo-roman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5418138"/>
            <a:ext cx="2089150" cy="1439862"/>
          </a:xfrm>
          <a:prstGeom prst="rect">
            <a:avLst/>
          </a:prstGeom>
          <a:noFill/>
        </p:spPr>
      </p:pic>
      <p:pic>
        <p:nvPicPr>
          <p:cNvPr id="197642" name="Picture 10" descr="Stoneheng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697288"/>
            <a:ext cx="2700338" cy="1725612"/>
          </a:xfrm>
          <a:prstGeom prst="rect">
            <a:avLst/>
          </a:prstGeom>
          <a:noFill/>
        </p:spPr>
      </p:pic>
      <p:pic>
        <p:nvPicPr>
          <p:cNvPr id="197644" name="Picture 12" descr="coliseum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0063" y="4533900"/>
            <a:ext cx="3563937" cy="2324100"/>
          </a:xfrm>
          <a:prstGeom prst="rect">
            <a:avLst/>
          </a:prstGeom>
          <a:noFill/>
        </p:spPr>
      </p:pic>
      <p:pic>
        <p:nvPicPr>
          <p:cNvPr id="197645" name="Picture 13" descr="mulheres grega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6463" y="5418138"/>
            <a:ext cx="1046162" cy="1439862"/>
          </a:xfrm>
          <a:prstGeom prst="rect">
            <a:avLst/>
          </a:prstGeom>
          <a:noFill/>
        </p:spPr>
      </p:pic>
      <p:pic>
        <p:nvPicPr>
          <p:cNvPr id="197646" name="Picture 14" descr="roma antig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5149850"/>
            <a:ext cx="2728913" cy="1708150"/>
          </a:xfrm>
          <a:prstGeom prst="rect">
            <a:avLst/>
          </a:prstGeom>
          <a:noFill/>
        </p:spPr>
      </p:pic>
      <p:pic>
        <p:nvPicPr>
          <p:cNvPr id="197647" name="Picture 15" descr="ramses0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552700" y="4076700"/>
            <a:ext cx="1160463" cy="1368425"/>
          </a:xfrm>
          <a:prstGeom prst="rect">
            <a:avLst/>
          </a:prstGeom>
          <a:noFill/>
        </p:spPr>
      </p:pic>
      <p:pic>
        <p:nvPicPr>
          <p:cNvPr id="197648" name="Picture 16" descr="Ziggura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08400" y="4149725"/>
            <a:ext cx="1944688" cy="1292225"/>
          </a:xfrm>
          <a:prstGeom prst="rect">
            <a:avLst/>
          </a:prstGeom>
          <a:noFill/>
        </p:spPr>
      </p:pic>
      <p:pic>
        <p:nvPicPr>
          <p:cNvPr id="197649" name="Picture 17" descr="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700338" cy="2205038"/>
          </a:xfrm>
          <a:prstGeom prst="rect">
            <a:avLst/>
          </a:prstGeom>
          <a:noFill/>
        </p:spPr>
      </p:pic>
    </p:spTree>
  </p:cSld>
  <p:clrMapOvr>
    <a:masterClrMapping/>
  </p:clrMapOvr>
  <p:transition advTm="11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7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7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3" name="Picture 3" descr="Personagens mediev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0"/>
            <a:ext cx="1871662" cy="1773238"/>
          </a:xfrm>
          <a:prstGeom prst="rect">
            <a:avLst/>
          </a:prstGeom>
          <a:noFill/>
        </p:spPr>
      </p:pic>
      <p:pic>
        <p:nvPicPr>
          <p:cNvPr id="194564" name="Picture 4" descr="cast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27313" cy="1779588"/>
          </a:xfrm>
          <a:prstGeom prst="rect">
            <a:avLst/>
          </a:prstGeom>
          <a:noFill/>
        </p:spPr>
      </p:pic>
      <p:pic>
        <p:nvPicPr>
          <p:cNvPr id="194565" name="Picture 5" descr="vitruviano-ful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0"/>
            <a:ext cx="1800225" cy="1800225"/>
          </a:xfrm>
          <a:prstGeom prst="rect">
            <a:avLst/>
          </a:prstGeom>
          <a:noFill/>
        </p:spPr>
      </p:pic>
      <p:pic>
        <p:nvPicPr>
          <p:cNvPr id="194571" name="Picture 11" descr="cidade 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773238"/>
            <a:ext cx="1943100" cy="1457325"/>
          </a:xfrm>
          <a:prstGeom prst="rect">
            <a:avLst/>
          </a:prstGeom>
          <a:noFill/>
        </p:spPr>
      </p:pic>
      <p:pic>
        <p:nvPicPr>
          <p:cNvPr id="194573" name="Picture 13" descr="diligenci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00213"/>
            <a:ext cx="1873250" cy="1192212"/>
          </a:xfrm>
          <a:prstGeom prst="rect">
            <a:avLst/>
          </a:prstGeom>
          <a:noFill/>
        </p:spPr>
      </p:pic>
      <p:pic>
        <p:nvPicPr>
          <p:cNvPr id="194574" name="Picture 14" descr="locomotiv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141663"/>
            <a:ext cx="2520950" cy="1576387"/>
          </a:xfrm>
          <a:prstGeom prst="rect">
            <a:avLst/>
          </a:prstGeom>
          <a:noFill/>
        </p:spPr>
      </p:pic>
      <p:pic>
        <p:nvPicPr>
          <p:cNvPr id="194575" name="Picture 15" descr="carro esport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59338" y="3429000"/>
            <a:ext cx="2378075" cy="1782763"/>
          </a:xfrm>
          <a:prstGeom prst="rect">
            <a:avLst/>
          </a:prstGeom>
          <a:noFill/>
        </p:spPr>
      </p:pic>
      <p:pic>
        <p:nvPicPr>
          <p:cNvPr id="194580" name="Picture 20" descr="onibus-espacial-abert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7900" y="5157788"/>
            <a:ext cx="2282825" cy="1700212"/>
          </a:xfrm>
          <a:prstGeom prst="rect">
            <a:avLst/>
          </a:prstGeom>
          <a:noFill/>
        </p:spPr>
      </p:pic>
      <p:pic>
        <p:nvPicPr>
          <p:cNvPr id="194582" name="Picture 22" descr="aviã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8888" y="4403725"/>
            <a:ext cx="3602037" cy="2454275"/>
          </a:xfrm>
          <a:prstGeom prst="rect">
            <a:avLst/>
          </a:prstGeom>
          <a:noFill/>
        </p:spPr>
      </p:pic>
      <p:pic>
        <p:nvPicPr>
          <p:cNvPr id="194585" name="Picture 25" descr="grande ditado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6325" y="-49213"/>
            <a:ext cx="3130550" cy="2189163"/>
          </a:xfrm>
          <a:prstGeom prst="rect">
            <a:avLst/>
          </a:prstGeom>
          <a:noFill/>
        </p:spPr>
      </p:pic>
      <p:pic>
        <p:nvPicPr>
          <p:cNvPr id="194586" name="Picture 26" descr="executivo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48263" y="1628775"/>
            <a:ext cx="1439862" cy="1871663"/>
          </a:xfrm>
          <a:prstGeom prst="rect">
            <a:avLst/>
          </a:prstGeom>
          <a:noFill/>
        </p:spPr>
      </p:pic>
      <p:pic>
        <p:nvPicPr>
          <p:cNvPr id="194587" name="Picture 27" descr="Pessoa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219700" y="0"/>
            <a:ext cx="1008063" cy="1655763"/>
          </a:xfrm>
          <a:prstGeom prst="rect">
            <a:avLst/>
          </a:prstGeom>
          <a:noFill/>
        </p:spPr>
      </p:pic>
      <p:pic>
        <p:nvPicPr>
          <p:cNvPr id="194588" name="Picture 28" descr="Celula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96225" y="2060575"/>
            <a:ext cx="1362075" cy="1728788"/>
          </a:xfrm>
          <a:prstGeom prst="rect">
            <a:avLst/>
          </a:prstGeom>
          <a:noFill/>
        </p:spPr>
      </p:pic>
      <p:pic>
        <p:nvPicPr>
          <p:cNvPr id="194589" name="Picture 29" descr="computador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372225" y="2060575"/>
            <a:ext cx="1765300" cy="1404938"/>
          </a:xfrm>
          <a:prstGeom prst="rect">
            <a:avLst/>
          </a:prstGeom>
          <a:noFill/>
        </p:spPr>
      </p:pic>
      <p:pic>
        <p:nvPicPr>
          <p:cNvPr id="194590" name="Picture 30" descr="philip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4388" y="3429000"/>
            <a:ext cx="1979612" cy="1271588"/>
          </a:xfrm>
          <a:prstGeom prst="rect">
            <a:avLst/>
          </a:prstGeom>
          <a:noFill/>
        </p:spPr>
      </p:pic>
      <p:pic>
        <p:nvPicPr>
          <p:cNvPr id="194591" name="Picture 31" descr="iPod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035800" y="4581525"/>
            <a:ext cx="2108200" cy="2276475"/>
          </a:xfrm>
          <a:prstGeom prst="rect">
            <a:avLst/>
          </a:prstGeom>
          <a:noFill/>
        </p:spPr>
      </p:pic>
      <p:pic>
        <p:nvPicPr>
          <p:cNvPr id="194592" name="Picture 32" descr="navio lux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143108" y="2857496"/>
            <a:ext cx="3024187" cy="1571636"/>
          </a:xfrm>
          <a:prstGeom prst="rect">
            <a:avLst/>
          </a:prstGeom>
          <a:noFill/>
        </p:spPr>
      </p:pic>
      <p:pic>
        <p:nvPicPr>
          <p:cNvPr id="194593" name="Picture 33" descr="nau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908175" y="1773238"/>
            <a:ext cx="1439863" cy="1368425"/>
          </a:xfrm>
          <a:prstGeom prst="rect">
            <a:avLst/>
          </a:prstGeom>
          <a:noFill/>
        </p:spPr>
      </p:pic>
      <p:pic>
        <p:nvPicPr>
          <p:cNvPr id="194594" name="Picture 34" descr="Rose Tower 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4581525"/>
            <a:ext cx="1476375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94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500"/>
                                        <p:tgtEl>
                                          <p:spTgt spid="19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9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9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4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9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19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0" y="2000240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200" b="1" dirty="0" smtClean="0">
                <a:latin typeface="Georgia" pitchFamily="18" charset="0"/>
                <a:cs typeface="Arial" pitchFamily="34" charset="0"/>
              </a:rPr>
              <a:t>2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. Princípio Inteligente</a:t>
            </a:r>
            <a:r>
              <a:rPr kumimoji="0" lang="pt-BR" sz="2200" b="1" i="0" u="none" strike="noStrike" cap="none" normalizeH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 , ou Espiritual -  que origina o Espírito.</a:t>
            </a:r>
            <a:endParaRPr kumimoji="0" lang="pt-BR" sz="2200" b="1" i="0" u="none" strike="noStrike" cap="none" normalizeH="0" baseline="0" dirty="0" smtClean="0">
              <a:ln>
                <a:noFill/>
              </a:ln>
              <a:latin typeface="Georgia" pitchFamily="18" charset="0"/>
              <a:cs typeface="Arial" pitchFamily="34" charset="0"/>
            </a:endParaRPr>
          </a:p>
        </p:txBody>
      </p:sp>
      <p:sp>
        <p:nvSpPr>
          <p:cNvPr id="376840" name="Rectangle 8"/>
          <p:cNvSpPr>
            <a:spLocks noChangeArrowheads="1"/>
          </p:cNvSpPr>
          <p:nvPr/>
        </p:nvSpPr>
        <p:spPr bwMode="auto">
          <a:xfrm>
            <a:off x="0" y="4357694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Do  Princípio  material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,  verte  o 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Fluido Cósmico Universal</a:t>
            </a:r>
            <a:r>
              <a:rPr kumimoji="0" lang="pt-BR" sz="2400" b="1" i="0" u="none" strike="noStrike" cap="none" normalizeH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,  matéria sutil, fonte de toda manifestação material no Universo.</a:t>
            </a:r>
            <a:endParaRPr kumimoji="0" lang="pt-BR" sz="2400" b="0" i="0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00010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1. Deus – Inteligência  Suprema – O Criador.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0" y="250030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200" b="1" i="0" u="none" strike="noStrike" cap="none" normalizeH="0" baseline="0" dirty="0">
                <a:ln>
                  <a:noFill/>
                </a:ln>
                <a:latin typeface="Georgia" pitchFamily="18" charset="0"/>
                <a:cs typeface="Arial" pitchFamily="34" charset="0"/>
              </a:rPr>
              <a:t>3</a:t>
            </a:r>
            <a:r>
              <a:rPr kumimoji="0" lang="pt-BR" sz="22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. Princípio material  -  que origina todas as outras coisas.</a:t>
            </a:r>
          </a:p>
        </p:txBody>
      </p:sp>
      <p:sp>
        <p:nvSpPr>
          <p:cNvPr id="10" name="Seta para baixo 9"/>
          <p:cNvSpPr/>
          <p:nvPr/>
        </p:nvSpPr>
        <p:spPr>
          <a:xfrm>
            <a:off x="4071934" y="1571612"/>
            <a:ext cx="64294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pt-BR" sz="28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A Trindade Universal.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715272" y="5643578"/>
            <a:ext cx="142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>
                <a:latin typeface="Georgia" pitchFamily="18" charset="0"/>
              </a:rPr>
              <a:t>L.E. q. 27.</a:t>
            </a:r>
            <a:endParaRPr lang="pt-BR" b="1" i="1" dirty="0">
              <a:latin typeface="Georgia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307181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O Princípio inteligente </a:t>
            </a:r>
            <a:r>
              <a:rPr kumimoji="0" lang="pt-BR" sz="2000" b="1" i="0" u="none" strike="noStrike" cap="none" normalizeH="0" dirty="0" smtClean="0">
                <a:ln>
                  <a:noFill/>
                </a:ln>
                <a:latin typeface="Georgia" pitchFamily="18" charset="0"/>
                <a:cs typeface="Arial" pitchFamily="34" charset="0"/>
              </a:rPr>
              <a:t>ainda nos é incompreendido,  visto que não penetramos  os  mistérios  da  Divindade.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b="1" baseline="0" dirty="0">
                <a:latin typeface="Georgia" pitchFamily="18" charset="0"/>
                <a:cs typeface="Arial" pitchFamily="34" charset="0"/>
              </a:rPr>
              <a:t> </a:t>
            </a:r>
            <a:r>
              <a:rPr lang="pt-BR" sz="2000" b="1" baseline="0" dirty="0" smtClean="0">
                <a:latin typeface="Georgia" pitchFamily="18" charset="0"/>
                <a:cs typeface="Arial" pitchFamily="34" charset="0"/>
              </a:rPr>
              <a:t>                                                                                                         </a:t>
            </a:r>
            <a:r>
              <a:rPr lang="pt-BR" b="1" i="1" baseline="0" dirty="0" smtClean="0">
                <a:latin typeface="Georgia" pitchFamily="18" charset="0"/>
                <a:cs typeface="Arial" pitchFamily="34" charset="0"/>
              </a:rPr>
              <a:t>L.E. q. 11, 18</a:t>
            </a:r>
            <a:r>
              <a:rPr lang="pt-BR" b="1" i="1" dirty="0" smtClean="0">
                <a:latin typeface="Georgia" pitchFamily="18" charset="0"/>
                <a:cs typeface="Arial" pitchFamily="34" charset="0"/>
              </a:rPr>
              <a:t> e 23.</a:t>
            </a:r>
            <a:endParaRPr kumimoji="0" lang="pt-BR" b="0" i="1" u="none" strike="noStrike" cap="none" normalizeH="0" baseline="0" dirty="0" smtClean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50004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  <a:latin typeface="Georgia" pitchFamily="18" charset="0"/>
              </a:rPr>
              <a:t>Livro dos Espíritos: Cap. I e II.</a:t>
            </a:r>
            <a:endParaRPr lang="pt-BR" sz="2000" b="1" dirty="0">
              <a:solidFill>
                <a:srgbClr val="0070C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76840" grpId="0"/>
      <p:bldP spid="8" grpId="0"/>
      <p:bldP spid="10" grpId="0" animBg="1"/>
      <p:bldP spid="12" grpId="0"/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ns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4309234" cy="3500462"/>
          </a:xfrm>
          <a:prstGeom prst="rect">
            <a:avLst/>
          </a:prstGeom>
        </p:spPr>
      </p:pic>
      <p:pic>
        <p:nvPicPr>
          <p:cNvPr id="5" name="Imagem 4" descr="pensand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643050"/>
            <a:ext cx="3500461" cy="350046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214290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dirty="0" smtClean="0">
                <a:solidFill>
                  <a:srgbClr val="FFFF00"/>
                </a:solidFill>
                <a:latin typeface="Georgia" pitchFamily="18" charset="0"/>
              </a:rPr>
              <a:t>Nos  distanciamos  tanto  de  nossos  irmãos  primatas,   que é  difícil  crer  que  a  diferença  genética  do  Chipanzé  para o   Homem   atual   é   menor  que   1 % !</a:t>
            </a:r>
            <a:endParaRPr lang="pt-BR" sz="23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542926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FFFF00"/>
                </a:solidFill>
                <a:latin typeface="Georgia" pitchFamily="18" charset="0"/>
              </a:rPr>
              <a:t>Mas,  </a:t>
            </a:r>
            <a:r>
              <a:rPr lang="pt-BR" sz="3200" b="1" i="1" dirty="0" smtClean="0">
                <a:solidFill>
                  <a:srgbClr val="FFFF00"/>
                </a:solidFill>
                <a:latin typeface="Georgia" pitchFamily="18" charset="0"/>
              </a:rPr>
              <a:t>onde  a  diferença  primordial?</a:t>
            </a:r>
            <a:endParaRPr lang="pt-BR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78592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latin typeface="Georgia" pitchFamily="18" charset="0"/>
              </a:rPr>
              <a:t>Das  atitudes  calcadas  nos  instintos  e  sentidos  para  a análise contínua de tudo o que o cerca,  o  homem  tem a instituição  do  pensamento  lógico  como  fator  decisivo na evolução.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34290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Desenvolveu  a  palavra  para  traduzir  as  idéias.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1071546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 smtClean="0">
                <a:latin typeface="Georgia" pitchFamily="18" charset="0"/>
              </a:rPr>
              <a:t>Consciência fragmentária  X   Pensamento contínuo</a:t>
            </a:r>
            <a:endParaRPr lang="pt-BR" sz="2600" b="1" dirty="0">
              <a:latin typeface="Georgia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96" y="3929066"/>
            <a:ext cx="8715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A compreensão progressiva entre as criaturas.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857224" y="4429132"/>
            <a:ext cx="8286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O  trabalho  como  forma  de  progresso.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928794" y="5429264"/>
            <a:ext cx="721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A  responsabilidade  e  </a:t>
            </a:r>
            <a:r>
              <a:rPr lang="pt-BR" sz="2400" b="1" dirty="0" smtClean="0">
                <a:latin typeface="Georgia" pitchFamily="18" charset="0"/>
              </a:rPr>
              <a:t>o senso </a:t>
            </a:r>
            <a:r>
              <a:rPr lang="pt-BR" sz="2400" b="1" dirty="0" smtClean="0">
                <a:latin typeface="Georgia" pitchFamily="18" charset="0"/>
              </a:rPr>
              <a:t>moral.</a:t>
            </a:r>
            <a:endParaRPr lang="pt-BR" sz="2400" b="1" dirty="0">
              <a:latin typeface="Georgia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28728" y="4929198"/>
            <a:ext cx="7715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>
                <a:latin typeface="Georgia" pitchFamily="18" charset="0"/>
              </a:rPr>
              <a:t>As noções básicas de direito e dever.</a:t>
            </a:r>
            <a:endParaRPr lang="pt-BR" sz="2400" b="1" dirty="0">
              <a:latin typeface="Georg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rispirit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61709" cy="6429396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500562" y="0"/>
            <a:ext cx="42148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i="1" dirty="0" smtClean="0">
                <a:solidFill>
                  <a:srgbClr val="FFFF00"/>
                </a:solidFill>
                <a:latin typeface="Georgia" pitchFamily="18" charset="0"/>
              </a:rPr>
              <a:t>O  Arquivo das existências</a:t>
            </a:r>
            <a:endParaRPr lang="pt-BR" sz="3200" b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14810" y="1214422"/>
            <a:ext cx="492919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É na estrutura astral do Ser  que as modificações adaptativas se concretizam  para,  depois, se  materializarem na volta ao plano terreno.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214810" y="4643446"/>
            <a:ext cx="492919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 cada desencarnação, </a:t>
            </a:r>
            <a:r>
              <a:rPr lang="pt-BR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 Ser ajunta </a:t>
            </a:r>
            <a:r>
              <a:rPr lang="pt-BR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informações da existência última, que lhe darão os rumos da nova existência, herdeiro  que  é  de  Si  mesmo.</a:t>
            </a:r>
            <a:endParaRPr lang="pt-BR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214810" y="3071810"/>
            <a:ext cx="4929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As informações evolutivas ficam impressas nessa estrutura, estabelecendo o Arquivo das Existências.</a:t>
            </a:r>
            <a:endParaRPr lang="pt-BR" sz="2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renasc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oncentração estel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57214"/>
            <a:ext cx="9144000" cy="7000924"/>
          </a:xfrm>
          <a:prstGeom prst="rect">
            <a:avLst/>
          </a:prstGeom>
        </p:spPr>
      </p:pic>
      <p:pic>
        <p:nvPicPr>
          <p:cNvPr id="4" name="Imagem 3" descr="bneg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60" y="-357214"/>
            <a:ext cx="10144164" cy="735813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big ba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7286652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86000"/>
              </a:srgbClr>
            </a:gs>
            <a:gs pos="19000">
              <a:srgbClr val="FFC000">
                <a:alpha val="75000"/>
              </a:srgbClr>
            </a:gs>
            <a:gs pos="43000">
              <a:srgbClr val="FFFF00">
                <a:alpha val="77000"/>
              </a:srgbClr>
            </a:gs>
            <a:gs pos="61000">
              <a:srgbClr val="FFFF99"/>
            </a:gs>
            <a:gs pos="100000">
              <a:schemeClr val="accent1">
                <a:lumMod val="20000"/>
                <a:lumOff val="8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Elipse 153"/>
          <p:cNvSpPr/>
          <p:nvPr/>
        </p:nvSpPr>
        <p:spPr>
          <a:xfrm rot="19639110">
            <a:off x="6132642" y="625238"/>
            <a:ext cx="1704032" cy="3485212"/>
          </a:xfrm>
          <a:prstGeom prst="ellipse">
            <a:avLst/>
          </a:prstGeom>
          <a:noFill/>
          <a:ln>
            <a:prstDash val="sysDot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6" name="Oval 8"/>
          <p:cNvSpPr>
            <a:spLocks noChangeArrowheads="1"/>
          </p:cNvSpPr>
          <p:nvPr/>
        </p:nvSpPr>
        <p:spPr bwMode="auto">
          <a:xfrm>
            <a:off x="6500828" y="1714491"/>
            <a:ext cx="785812" cy="793750"/>
          </a:xfrm>
          <a:prstGeom prst="ellipse">
            <a:avLst/>
          </a:prstGeom>
          <a:solidFill>
            <a:srgbClr val="DFF4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9"/>
          <p:cNvSpPr>
            <a:spLocks noChangeArrowheads="1"/>
          </p:cNvSpPr>
          <p:nvPr/>
        </p:nvSpPr>
        <p:spPr bwMode="auto">
          <a:xfrm>
            <a:off x="6572265" y="2071678"/>
            <a:ext cx="214313" cy="214313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val 10"/>
          <p:cNvSpPr>
            <a:spLocks noChangeArrowheads="1"/>
          </p:cNvSpPr>
          <p:nvPr/>
        </p:nvSpPr>
        <p:spPr bwMode="auto">
          <a:xfrm>
            <a:off x="6929453" y="2071678"/>
            <a:ext cx="214312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Forma livre 17"/>
          <p:cNvSpPr>
            <a:spLocks noChangeArrowheads="1"/>
          </p:cNvSpPr>
          <p:nvPr/>
        </p:nvSpPr>
        <p:spPr bwMode="auto">
          <a:xfrm>
            <a:off x="6711965" y="1947853"/>
            <a:ext cx="155575" cy="165100"/>
          </a:xfrm>
          <a:custGeom>
            <a:avLst/>
            <a:gdLst>
              <a:gd name="T0" fmla="*/ 0 w 155077"/>
              <a:gd name="T1" fmla="*/ 151608 h 165387"/>
              <a:gd name="T2" fmla="*/ 76936 w 155077"/>
              <a:gd name="T3" fmla="*/ 164241 h 165387"/>
              <a:gd name="T4" fmla="*/ 115404 w 155077"/>
              <a:gd name="T5" fmla="*/ 151608 h 165387"/>
              <a:gd name="T6" fmla="*/ 51291 w 155077"/>
              <a:gd name="T7" fmla="*/ 75804 h 165387"/>
              <a:gd name="T8" fmla="*/ 128227 w 155077"/>
              <a:gd name="T9" fmla="*/ 101072 h 165387"/>
              <a:gd name="T10" fmla="*/ 153873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Forma livre 18"/>
          <p:cNvSpPr>
            <a:spLocks noChangeArrowheads="1"/>
          </p:cNvSpPr>
          <p:nvPr/>
        </p:nvSpPr>
        <p:spPr bwMode="auto">
          <a:xfrm flipV="1">
            <a:off x="6864365" y="2000241"/>
            <a:ext cx="207963" cy="100012"/>
          </a:xfrm>
          <a:custGeom>
            <a:avLst/>
            <a:gdLst>
              <a:gd name="T0" fmla="*/ 0 w 155077"/>
              <a:gd name="T1" fmla="*/ 20380 h 165387"/>
              <a:gd name="T2" fmla="*/ 246422 w 155077"/>
              <a:gd name="T3" fmla="*/ 22078 h 165387"/>
              <a:gd name="T4" fmla="*/ 369635 w 155077"/>
              <a:gd name="T5" fmla="*/ 20380 h 165387"/>
              <a:gd name="T6" fmla="*/ 164282 w 155077"/>
              <a:gd name="T7" fmla="*/ 10189 h 165387"/>
              <a:gd name="T8" fmla="*/ 410707 w 155077"/>
              <a:gd name="T9" fmla="*/ 13587 h 165387"/>
              <a:gd name="T10" fmla="*/ 492846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Forma livre 19"/>
          <p:cNvSpPr>
            <a:spLocks noChangeArrowheads="1"/>
          </p:cNvSpPr>
          <p:nvPr/>
        </p:nvSpPr>
        <p:spPr bwMode="auto">
          <a:xfrm flipH="1">
            <a:off x="6786578" y="2143116"/>
            <a:ext cx="285750" cy="142875"/>
          </a:xfrm>
          <a:custGeom>
            <a:avLst/>
            <a:gdLst>
              <a:gd name="T0" fmla="*/ 0 w 155077"/>
              <a:gd name="T1" fmla="*/ 84881 h 165387"/>
              <a:gd name="T2" fmla="*/ 878444 w 155077"/>
              <a:gd name="T3" fmla="*/ 91953 h 165387"/>
              <a:gd name="T4" fmla="*/ 1317659 w 155077"/>
              <a:gd name="T5" fmla="*/ 84881 h 165387"/>
              <a:gd name="T6" fmla="*/ 585624 w 155077"/>
              <a:gd name="T7" fmla="*/ 42440 h 165387"/>
              <a:gd name="T8" fmla="*/ 1464071 w 155077"/>
              <a:gd name="T9" fmla="*/ 56587 h 165387"/>
              <a:gd name="T10" fmla="*/ 1756882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0"/>
          <p:cNvSpPr>
            <a:spLocks noChangeArrowheads="1"/>
          </p:cNvSpPr>
          <p:nvPr/>
        </p:nvSpPr>
        <p:spPr bwMode="auto">
          <a:xfrm>
            <a:off x="6715136" y="1785929"/>
            <a:ext cx="214312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Oval 8"/>
          <p:cNvSpPr>
            <a:spLocks noChangeArrowheads="1"/>
          </p:cNvSpPr>
          <p:nvPr/>
        </p:nvSpPr>
        <p:spPr bwMode="auto">
          <a:xfrm>
            <a:off x="6643702" y="2357430"/>
            <a:ext cx="785813" cy="793750"/>
          </a:xfrm>
          <a:prstGeom prst="ellipse">
            <a:avLst/>
          </a:prstGeom>
          <a:solidFill>
            <a:srgbClr val="DFF4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9"/>
          <p:cNvSpPr>
            <a:spLocks noChangeArrowheads="1"/>
          </p:cNvSpPr>
          <p:nvPr/>
        </p:nvSpPr>
        <p:spPr bwMode="auto">
          <a:xfrm>
            <a:off x="6715142" y="2714620"/>
            <a:ext cx="214312" cy="214313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9"/>
          <p:cNvSpPr>
            <a:spLocks noChangeArrowheads="1"/>
          </p:cNvSpPr>
          <p:nvPr/>
        </p:nvSpPr>
        <p:spPr bwMode="auto">
          <a:xfrm>
            <a:off x="6929454" y="2428870"/>
            <a:ext cx="214313" cy="214313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0"/>
          <p:cNvSpPr>
            <a:spLocks noChangeArrowheads="1"/>
          </p:cNvSpPr>
          <p:nvPr/>
        </p:nvSpPr>
        <p:spPr bwMode="auto">
          <a:xfrm>
            <a:off x="7072329" y="2714620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Forma livre 24"/>
          <p:cNvSpPr>
            <a:spLocks noChangeArrowheads="1"/>
          </p:cNvSpPr>
          <p:nvPr/>
        </p:nvSpPr>
        <p:spPr bwMode="auto">
          <a:xfrm>
            <a:off x="6854842" y="2590795"/>
            <a:ext cx="155575" cy="165100"/>
          </a:xfrm>
          <a:custGeom>
            <a:avLst/>
            <a:gdLst>
              <a:gd name="T0" fmla="*/ 0 w 155077"/>
              <a:gd name="T1" fmla="*/ 151608 h 165387"/>
              <a:gd name="T2" fmla="*/ 76936 w 155077"/>
              <a:gd name="T3" fmla="*/ 164241 h 165387"/>
              <a:gd name="T4" fmla="*/ 115404 w 155077"/>
              <a:gd name="T5" fmla="*/ 151608 h 165387"/>
              <a:gd name="T6" fmla="*/ 51291 w 155077"/>
              <a:gd name="T7" fmla="*/ 75804 h 165387"/>
              <a:gd name="T8" fmla="*/ 128227 w 155077"/>
              <a:gd name="T9" fmla="*/ 101072 h 165387"/>
              <a:gd name="T10" fmla="*/ 153873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Forma livre 25"/>
          <p:cNvSpPr>
            <a:spLocks noChangeArrowheads="1"/>
          </p:cNvSpPr>
          <p:nvPr/>
        </p:nvSpPr>
        <p:spPr bwMode="auto">
          <a:xfrm flipV="1">
            <a:off x="7007242" y="2643183"/>
            <a:ext cx="207962" cy="100012"/>
          </a:xfrm>
          <a:custGeom>
            <a:avLst/>
            <a:gdLst>
              <a:gd name="T0" fmla="*/ 0 w 155077"/>
              <a:gd name="T1" fmla="*/ 20380 h 165387"/>
              <a:gd name="T2" fmla="*/ 246420 w 155077"/>
              <a:gd name="T3" fmla="*/ 22078 h 165387"/>
              <a:gd name="T4" fmla="*/ 369631 w 155077"/>
              <a:gd name="T5" fmla="*/ 20380 h 165387"/>
              <a:gd name="T6" fmla="*/ 164281 w 155077"/>
              <a:gd name="T7" fmla="*/ 10189 h 165387"/>
              <a:gd name="T8" fmla="*/ 410699 w 155077"/>
              <a:gd name="T9" fmla="*/ 13587 h 165387"/>
              <a:gd name="T10" fmla="*/ 492840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Forma livre 26"/>
          <p:cNvSpPr>
            <a:spLocks noChangeArrowheads="1"/>
          </p:cNvSpPr>
          <p:nvPr/>
        </p:nvSpPr>
        <p:spPr bwMode="auto">
          <a:xfrm flipH="1">
            <a:off x="6929454" y="2786058"/>
            <a:ext cx="285750" cy="142875"/>
          </a:xfrm>
          <a:custGeom>
            <a:avLst/>
            <a:gdLst>
              <a:gd name="T0" fmla="*/ 0 w 155077"/>
              <a:gd name="T1" fmla="*/ 84881 h 165387"/>
              <a:gd name="T2" fmla="*/ 878444 w 155077"/>
              <a:gd name="T3" fmla="*/ 91953 h 165387"/>
              <a:gd name="T4" fmla="*/ 1317659 w 155077"/>
              <a:gd name="T5" fmla="*/ 84881 h 165387"/>
              <a:gd name="T6" fmla="*/ 585624 w 155077"/>
              <a:gd name="T7" fmla="*/ 42440 h 165387"/>
              <a:gd name="T8" fmla="*/ 1464071 w 155077"/>
              <a:gd name="T9" fmla="*/ 56587 h 165387"/>
              <a:gd name="T10" fmla="*/ 1756882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Elipse 152"/>
          <p:cNvSpPr/>
          <p:nvPr/>
        </p:nvSpPr>
        <p:spPr>
          <a:xfrm>
            <a:off x="5286380" y="1643050"/>
            <a:ext cx="3643338" cy="1357322"/>
          </a:xfrm>
          <a:prstGeom prst="ellipse">
            <a:avLst/>
          </a:prstGeom>
          <a:noFill/>
          <a:ln>
            <a:prstDash val="sysDot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Oval 10"/>
          <p:cNvSpPr>
            <a:spLocks noChangeArrowheads="1"/>
          </p:cNvSpPr>
          <p:nvPr/>
        </p:nvSpPr>
        <p:spPr bwMode="auto">
          <a:xfrm>
            <a:off x="2285984" y="857232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214546" y="1643050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643042" y="1357298"/>
            <a:ext cx="214312" cy="214312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1785918" y="4071942"/>
            <a:ext cx="214312" cy="214312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1785918" y="2643182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1928794" y="3500438"/>
            <a:ext cx="214312" cy="214312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9"/>
          <p:cNvSpPr>
            <a:spLocks noChangeArrowheads="1"/>
          </p:cNvSpPr>
          <p:nvPr/>
        </p:nvSpPr>
        <p:spPr bwMode="auto">
          <a:xfrm>
            <a:off x="2214546" y="2428868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714612" y="2143116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1643042" y="928670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ector de seta reta 22"/>
          <p:cNvCxnSpPr/>
          <p:nvPr/>
        </p:nvCxnSpPr>
        <p:spPr>
          <a:xfrm flipV="1">
            <a:off x="0" y="1785926"/>
            <a:ext cx="1357290" cy="78581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>
            <a:off x="0" y="3071810"/>
            <a:ext cx="1714480" cy="107157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 flipV="1">
            <a:off x="0" y="2071678"/>
            <a:ext cx="1500166" cy="5715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>
            <a:off x="0" y="3000372"/>
            <a:ext cx="1714480" cy="57150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2285984" y="3143248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7" name="Conector de seta reta 36"/>
          <p:cNvCxnSpPr/>
          <p:nvPr/>
        </p:nvCxnSpPr>
        <p:spPr>
          <a:xfrm>
            <a:off x="2571736" y="1000108"/>
            <a:ext cx="1000132" cy="71438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de seta reta 38"/>
          <p:cNvCxnSpPr/>
          <p:nvPr/>
        </p:nvCxnSpPr>
        <p:spPr>
          <a:xfrm flipV="1">
            <a:off x="2500298" y="1428736"/>
            <a:ext cx="1071570" cy="285752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e seta reta 40"/>
          <p:cNvCxnSpPr/>
          <p:nvPr/>
        </p:nvCxnSpPr>
        <p:spPr>
          <a:xfrm flipV="1">
            <a:off x="2000232" y="1285860"/>
            <a:ext cx="1500198" cy="142876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2643174" y="3286124"/>
            <a:ext cx="928694" cy="214314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2285984" y="3643314"/>
            <a:ext cx="1143008" cy="71438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2214546" y="3929066"/>
            <a:ext cx="1214446" cy="214314"/>
          </a:xfrm>
          <a:prstGeom prst="straightConnector1">
            <a:avLst/>
          </a:prstGeom>
          <a:ln w="28575"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3643308" y="3429003"/>
            <a:ext cx="785812" cy="793750"/>
          </a:xfrm>
          <a:prstGeom prst="ellipse">
            <a:avLst/>
          </a:prstGeom>
          <a:solidFill>
            <a:srgbClr val="DFF4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9"/>
          <p:cNvSpPr>
            <a:spLocks noChangeArrowheads="1"/>
          </p:cNvSpPr>
          <p:nvPr/>
        </p:nvSpPr>
        <p:spPr bwMode="auto">
          <a:xfrm>
            <a:off x="3714745" y="3786191"/>
            <a:ext cx="214313" cy="214312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3929058" y="3500441"/>
            <a:ext cx="214312" cy="214312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10"/>
          <p:cNvSpPr>
            <a:spLocks noChangeArrowheads="1"/>
          </p:cNvSpPr>
          <p:nvPr/>
        </p:nvSpPr>
        <p:spPr bwMode="auto">
          <a:xfrm>
            <a:off x="4071933" y="3786191"/>
            <a:ext cx="214312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orma livre 24"/>
          <p:cNvSpPr>
            <a:spLocks noChangeArrowheads="1"/>
          </p:cNvSpPr>
          <p:nvPr/>
        </p:nvSpPr>
        <p:spPr bwMode="auto">
          <a:xfrm>
            <a:off x="3854445" y="3662366"/>
            <a:ext cx="155575" cy="165100"/>
          </a:xfrm>
          <a:custGeom>
            <a:avLst/>
            <a:gdLst>
              <a:gd name="T0" fmla="*/ 0 w 155077"/>
              <a:gd name="T1" fmla="*/ 151608 h 165387"/>
              <a:gd name="T2" fmla="*/ 76936 w 155077"/>
              <a:gd name="T3" fmla="*/ 164241 h 165387"/>
              <a:gd name="T4" fmla="*/ 115404 w 155077"/>
              <a:gd name="T5" fmla="*/ 151608 h 165387"/>
              <a:gd name="T6" fmla="*/ 51291 w 155077"/>
              <a:gd name="T7" fmla="*/ 75804 h 165387"/>
              <a:gd name="T8" fmla="*/ 128227 w 155077"/>
              <a:gd name="T9" fmla="*/ 101072 h 165387"/>
              <a:gd name="T10" fmla="*/ 153873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Forma livre 25"/>
          <p:cNvSpPr>
            <a:spLocks noChangeArrowheads="1"/>
          </p:cNvSpPr>
          <p:nvPr/>
        </p:nvSpPr>
        <p:spPr bwMode="auto">
          <a:xfrm flipV="1">
            <a:off x="4006845" y="3714753"/>
            <a:ext cx="207963" cy="100013"/>
          </a:xfrm>
          <a:custGeom>
            <a:avLst/>
            <a:gdLst>
              <a:gd name="T0" fmla="*/ 0 w 155077"/>
              <a:gd name="T1" fmla="*/ 20380 h 165387"/>
              <a:gd name="T2" fmla="*/ 246422 w 155077"/>
              <a:gd name="T3" fmla="*/ 22078 h 165387"/>
              <a:gd name="T4" fmla="*/ 369634 w 155077"/>
              <a:gd name="T5" fmla="*/ 20380 h 165387"/>
              <a:gd name="T6" fmla="*/ 164282 w 155077"/>
              <a:gd name="T7" fmla="*/ 10190 h 165387"/>
              <a:gd name="T8" fmla="*/ 410703 w 155077"/>
              <a:gd name="T9" fmla="*/ 13587 h 165387"/>
              <a:gd name="T10" fmla="*/ 492845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Forma livre 26"/>
          <p:cNvSpPr>
            <a:spLocks noChangeArrowheads="1"/>
          </p:cNvSpPr>
          <p:nvPr/>
        </p:nvSpPr>
        <p:spPr bwMode="auto">
          <a:xfrm flipH="1">
            <a:off x="3929058" y="3857628"/>
            <a:ext cx="285750" cy="142875"/>
          </a:xfrm>
          <a:custGeom>
            <a:avLst/>
            <a:gdLst>
              <a:gd name="T0" fmla="*/ 0 w 155077"/>
              <a:gd name="T1" fmla="*/ 84881 h 165387"/>
              <a:gd name="T2" fmla="*/ 878444 w 155077"/>
              <a:gd name="T3" fmla="*/ 91953 h 165387"/>
              <a:gd name="T4" fmla="*/ 1317659 w 155077"/>
              <a:gd name="T5" fmla="*/ 84881 h 165387"/>
              <a:gd name="T6" fmla="*/ 585624 w 155077"/>
              <a:gd name="T7" fmla="*/ 42440 h 165387"/>
              <a:gd name="T8" fmla="*/ 1464071 w 155077"/>
              <a:gd name="T9" fmla="*/ 56587 h 165387"/>
              <a:gd name="T10" fmla="*/ 1756882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aixaDeTexto 56"/>
          <p:cNvSpPr txBox="1">
            <a:spLocks noChangeArrowheads="1"/>
          </p:cNvSpPr>
          <p:nvPr/>
        </p:nvSpPr>
        <p:spPr bwMode="auto">
          <a:xfrm>
            <a:off x="4429124" y="4214818"/>
            <a:ext cx="93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Próton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8"/>
          <p:cNvSpPr>
            <a:spLocks noChangeArrowheads="1"/>
          </p:cNvSpPr>
          <p:nvPr/>
        </p:nvSpPr>
        <p:spPr bwMode="auto">
          <a:xfrm>
            <a:off x="3714746" y="857232"/>
            <a:ext cx="785813" cy="793750"/>
          </a:xfrm>
          <a:prstGeom prst="ellipse">
            <a:avLst/>
          </a:prstGeom>
          <a:solidFill>
            <a:srgbClr val="DFF41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9"/>
          <p:cNvSpPr>
            <a:spLocks noChangeArrowheads="1"/>
          </p:cNvSpPr>
          <p:nvPr/>
        </p:nvSpPr>
        <p:spPr bwMode="auto">
          <a:xfrm>
            <a:off x="3786184" y="1214420"/>
            <a:ext cx="214312" cy="214312"/>
          </a:xfrm>
          <a:prstGeom prst="ellipse">
            <a:avLst/>
          </a:prstGeom>
          <a:solidFill>
            <a:srgbClr val="F12D65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10"/>
          <p:cNvSpPr>
            <a:spLocks noChangeArrowheads="1"/>
          </p:cNvSpPr>
          <p:nvPr/>
        </p:nvSpPr>
        <p:spPr bwMode="auto">
          <a:xfrm>
            <a:off x="4143371" y="1214420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Forma livre 24"/>
          <p:cNvSpPr>
            <a:spLocks noChangeArrowheads="1"/>
          </p:cNvSpPr>
          <p:nvPr/>
        </p:nvSpPr>
        <p:spPr bwMode="auto">
          <a:xfrm>
            <a:off x="3925884" y="1090595"/>
            <a:ext cx="155575" cy="165100"/>
          </a:xfrm>
          <a:custGeom>
            <a:avLst/>
            <a:gdLst>
              <a:gd name="T0" fmla="*/ 0 w 155077"/>
              <a:gd name="T1" fmla="*/ 151608 h 165387"/>
              <a:gd name="T2" fmla="*/ 76936 w 155077"/>
              <a:gd name="T3" fmla="*/ 164241 h 165387"/>
              <a:gd name="T4" fmla="*/ 115404 w 155077"/>
              <a:gd name="T5" fmla="*/ 151608 h 165387"/>
              <a:gd name="T6" fmla="*/ 51291 w 155077"/>
              <a:gd name="T7" fmla="*/ 75804 h 165387"/>
              <a:gd name="T8" fmla="*/ 128227 w 155077"/>
              <a:gd name="T9" fmla="*/ 101072 h 165387"/>
              <a:gd name="T10" fmla="*/ 153873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Forma livre 25"/>
          <p:cNvSpPr>
            <a:spLocks noChangeArrowheads="1"/>
          </p:cNvSpPr>
          <p:nvPr/>
        </p:nvSpPr>
        <p:spPr bwMode="auto">
          <a:xfrm flipV="1">
            <a:off x="4078284" y="1142982"/>
            <a:ext cx="207962" cy="100013"/>
          </a:xfrm>
          <a:custGeom>
            <a:avLst/>
            <a:gdLst>
              <a:gd name="T0" fmla="*/ 0 w 155077"/>
              <a:gd name="T1" fmla="*/ 20380 h 165387"/>
              <a:gd name="T2" fmla="*/ 246421 w 155077"/>
              <a:gd name="T3" fmla="*/ 22078 h 165387"/>
              <a:gd name="T4" fmla="*/ 369632 w 155077"/>
              <a:gd name="T5" fmla="*/ 20380 h 165387"/>
              <a:gd name="T6" fmla="*/ 164281 w 155077"/>
              <a:gd name="T7" fmla="*/ 10190 h 165387"/>
              <a:gd name="T8" fmla="*/ 410701 w 155077"/>
              <a:gd name="T9" fmla="*/ 13587 h 165387"/>
              <a:gd name="T10" fmla="*/ 492842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Forma livre 26"/>
          <p:cNvSpPr>
            <a:spLocks noChangeArrowheads="1"/>
          </p:cNvSpPr>
          <p:nvPr/>
        </p:nvSpPr>
        <p:spPr bwMode="auto">
          <a:xfrm flipH="1">
            <a:off x="4000496" y="1285857"/>
            <a:ext cx="285750" cy="142875"/>
          </a:xfrm>
          <a:custGeom>
            <a:avLst/>
            <a:gdLst>
              <a:gd name="T0" fmla="*/ 0 w 155077"/>
              <a:gd name="T1" fmla="*/ 84881 h 165387"/>
              <a:gd name="T2" fmla="*/ 878444 w 155077"/>
              <a:gd name="T3" fmla="*/ 91953 h 165387"/>
              <a:gd name="T4" fmla="*/ 1317659 w 155077"/>
              <a:gd name="T5" fmla="*/ 84881 h 165387"/>
              <a:gd name="T6" fmla="*/ 585624 w 155077"/>
              <a:gd name="T7" fmla="*/ 42440 h 165387"/>
              <a:gd name="T8" fmla="*/ 1464071 w 155077"/>
              <a:gd name="T9" fmla="*/ 56587 h 165387"/>
              <a:gd name="T10" fmla="*/ 1756882 w 155077"/>
              <a:gd name="T11" fmla="*/ 0 h 1653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5077"/>
              <a:gd name="T19" fmla="*/ 0 h 165387"/>
              <a:gd name="T20" fmla="*/ 155077 w 155077"/>
              <a:gd name="T21" fmla="*/ 165387 h 1653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5077" h="165387">
                <a:moveTo>
                  <a:pt x="0" y="152400"/>
                </a:moveTo>
                <a:cubicBezTo>
                  <a:pt x="25400" y="156633"/>
                  <a:pt x="50450" y="165100"/>
                  <a:pt x="76200" y="165100"/>
                </a:cubicBezTo>
                <a:cubicBezTo>
                  <a:pt x="89587" y="165100"/>
                  <a:pt x="111053" y="165387"/>
                  <a:pt x="114300" y="152400"/>
                </a:cubicBezTo>
                <a:cubicBezTo>
                  <a:pt x="117836" y="138255"/>
                  <a:pt x="53921" y="79321"/>
                  <a:pt x="50800" y="76200"/>
                </a:cubicBezTo>
                <a:cubicBezTo>
                  <a:pt x="60822" y="106265"/>
                  <a:pt x="65698" y="162902"/>
                  <a:pt x="127000" y="101600"/>
                </a:cubicBezTo>
                <a:cubicBezTo>
                  <a:pt x="155077" y="73523"/>
                  <a:pt x="152400" y="34416"/>
                  <a:pt x="152400" y="0"/>
                </a:cubicBezTo>
              </a:path>
            </a:pathLst>
          </a:cu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4000496" y="928670"/>
            <a:ext cx="214313" cy="215900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CaixaDeTexto 71"/>
          <p:cNvSpPr txBox="1">
            <a:spLocks noChangeArrowheads="1"/>
          </p:cNvSpPr>
          <p:nvPr/>
        </p:nvSpPr>
        <p:spPr bwMode="auto">
          <a:xfrm>
            <a:off x="4572000" y="642918"/>
            <a:ext cx="1096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Nêutron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CaixaDeTexto 72"/>
          <p:cNvSpPr txBox="1">
            <a:spLocks noChangeArrowheads="1"/>
          </p:cNvSpPr>
          <p:nvPr/>
        </p:nvSpPr>
        <p:spPr bwMode="auto">
          <a:xfrm>
            <a:off x="1071538" y="0"/>
            <a:ext cx="24288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Plasma de quarks e elétrons livres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0" name="Conector de seta reta 79"/>
          <p:cNvCxnSpPr/>
          <p:nvPr/>
        </p:nvCxnSpPr>
        <p:spPr>
          <a:xfrm>
            <a:off x="4643438" y="1357298"/>
            <a:ext cx="1714512" cy="714380"/>
          </a:xfrm>
          <a:prstGeom prst="straightConnector1">
            <a:avLst/>
          </a:prstGeom>
          <a:ln w="38100">
            <a:solidFill>
              <a:srgbClr val="3125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de seta reta 80"/>
          <p:cNvCxnSpPr/>
          <p:nvPr/>
        </p:nvCxnSpPr>
        <p:spPr>
          <a:xfrm flipV="1">
            <a:off x="4572000" y="2786058"/>
            <a:ext cx="2000264" cy="928694"/>
          </a:xfrm>
          <a:prstGeom prst="straightConnector1">
            <a:avLst/>
          </a:prstGeom>
          <a:ln w="38100">
            <a:solidFill>
              <a:srgbClr val="31253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de seta reta 91"/>
          <p:cNvCxnSpPr/>
          <p:nvPr/>
        </p:nvCxnSpPr>
        <p:spPr>
          <a:xfrm>
            <a:off x="0" y="2928934"/>
            <a:ext cx="1928794" cy="1428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de seta reta 94"/>
          <p:cNvCxnSpPr/>
          <p:nvPr/>
        </p:nvCxnSpPr>
        <p:spPr>
          <a:xfrm flipV="1">
            <a:off x="0" y="2500306"/>
            <a:ext cx="2000232" cy="285752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de seta reta 98"/>
          <p:cNvCxnSpPr/>
          <p:nvPr/>
        </p:nvCxnSpPr>
        <p:spPr>
          <a:xfrm flipV="1">
            <a:off x="0" y="2214554"/>
            <a:ext cx="2428860" cy="50006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de seta reta 100"/>
          <p:cNvCxnSpPr/>
          <p:nvPr/>
        </p:nvCxnSpPr>
        <p:spPr>
          <a:xfrm flipV="1">
            <a:off x="0" y="2714620"/>
            <a:ext cx="1500166" cy="142876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9"/>
          <p:cNvSpPr>
            <a:spLocks noChangeArrowheads="1"/>
          </p:cNvSpPr>
          <p:nvPr/>
        </p:nvSpPr>
        <p:spPr bwMode="auto">
          <a:xfrm>
            <a:off x="2143108" y="2857496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val 9"/>
          <p:cNvSpPr>
            <a:spLocks noChangeArrowheads="1"/>
          </p:cNvSpPr>
          <p:nvPr/>
        </p:nvSpPr>
        <p:spPr bwMode="auto">
          <a:xfrm>
            <a:off x="2714612" y="2643182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0" name="Conector de seta reta 109"/>
          <p:cNvCxnSpPr/>
          <p:nvPr/>
        </p:nvCxnSpPr>
        <p:spPr>
          <a:xfrm>
            <a:off x="3071802" y="2214554"/>
            <a:ext cx="2000264" cy="7302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de seta reta 111"/>
          <p:cNvCxnSpPr/>
          <p:nvPr/>
        </p:nvCxnSpPr>
        <p:spPr>
          <a:xfrm flipV="1">
            <a:off x="2857488" y="2714620"/>
            <a:ext cx="2214578" cy="214314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ector de seta reta 112"/>
          <p:cNvCxnSpPr/>
          <p:nvPr/>
        </p:nvCxnSpPr>
        <p:spPr>
          <a:xfrm flipV="1">
            <a:off x="3214678" y="2500306"/>
            <a:ext cx="1714512" cy="7143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CaixaDeTexto 143"/>
          <p:cNvSpPr txBox="1">
            <a:spLocks noChangeArrowheads="1"/>
          </p:cNvSpPr>
          <p:nvPr/>
        </p:nvSpPr>
        <p:spPr bwMode="auto">
          <a:xfrm>
            <a:off x="7286644" y="2143116"/>
            <a:ext cx="6976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Núcleo</a:t>
            </a:r>
          </a:p>
        </p:txBody>
      </p:sp>
      <p:cxnSp>
        <p:nvCxnSpPr>
          <p:cNvPr id="148" name="Conector de seta reta 147"/>
          <p:cNvCxnSpPr/>
          <p:nvPr/>
        </p:nvCxnSpPr>
        <p:spPr>
          <a:xfrm flipV="1">
            <a:off x="0" y="1357298"/>
            <a:ext cx="1357290" cy="114300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0"/>
          <p:cNvSpPr>
            <a:spLocks noChangeArrowheads="1"/>
          </p:cNvSpPr>
          <p:nvPr/>
        </p:nvSpPr>
        <p:spPr bwMode="auto">
          <a:xfrm>
            <a:off x="5214942" y="2214554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Oval 10"/>
          <p:cNvSpPr>
            <a:spLocks noChangeArrowheads="1"/>
          </p:cNvSpPr>
          <p:nvPr/>
        </p:nvSpPr>
        <p:spPr bwMode="auto">
          <a:xfrm>
            <a:off x="7786710" y="3786190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0"/>
          <p:cNvSpPr>
            <a:spLocks noChangeArrowheads="1"/>
          </p:cNvSpPr>
          <p:nvPr/>
        </p:nvSpPr>
        <p:spPr bwMode="auto">
          <a:xfrm>
            <a:off x="6072198" y="785794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tângulo 159"/>
          <p:cNvSpPr/>
          <p:nvPr/>
        </p:nvSpPr>
        <p:spPr>
          <a:xfrm>
            <a:off x="7500958" y="1214422"/>
            <a:ext cx="1357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Órbitas eletrônicas</a:t>
            </a:r>
            <a:endParaRPr lang="pt-BR" sz="1200" b="1" dirty="0"/>
          </a:p>
        </p:txBody>
      </p:sp>
      <p:sp>
        <p:nvSpPr>
          <p:cNvPr id="166" name="CaixaDeTexto 165"/>
          <p:cNvSpPr txBox="1"/>
          <p:nvPr/>
        </p:nvSpPr>
        <p:spPr>
          <a:xfrm>
            <a:off x="0" y="47863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T = 0s</a:t>
            </a:r>
            <a:endParaRPr lang="pt-BR" b="1" dirty="0"/>
          </a:p>
        </p:txBody>
      </p:sp>
      <p:sp>
        <p:nvSpPr>
          <p:cNvPr id="168" name="Retângulo 167"/>
          <p:cNvSpPr/>
          <p:nvPr/>
        </p:nvSpPr>
        <p:spPr>
          <a:xfrm>
            <a:off x="1071538" y="4786322"/>
            <a:ext cx="1808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/>
              <a:t>T = 0,001s</a:t>
            </a:r>
          </a:p>
          <a:p>
            <a:pPr algn="ctr"/>
            <a:r>
              <a:rPr lang="pt-BR" b="1" dirty="0" smtClean="0"/>
              <a:t>(1 milissegundo)</a:t>
            </a:r>
            <a:endParaRPr lang="pt-BR" dirty="0"/>
          </a:p>
        </p:txBody>
      </p:sp>
      <p:sp>
        <p:nvSpPr>
          <p:cNvPr id="169" name="Retângulo 168"/>
          <p:cNvSpPr/>
          <p:nvPr/>
        </p:nvSpPr>
        <p:spPr>
          <a:xfrm>
            <a:off x="3643306" y="4786322"/>
            <a:ext cx="1015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T = 100s </a:t>
            </a:r>
            <a:endParaRPr lang="pt-BR" dirty="0"/>
          </a:p>
        </p:txBody>
      </p:sp>
      <p:sp>
        <p:nvSpPr>
          <p:cNvPr id="170" name="Retângulo 169"/>
          <p:cNvSpPr/>
          <p:nvPr/>
        </p:nvSpPr>
        <p:spPr>
          <a:xfrm>
            <a:off x="6429388" y="4786322"/>
            <a:ext cx="17812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T = 300 mil anos</a:t>
            </a:r>
            <a:endParaRPr lang="pt-BR" dirty="0"/>
          </a:p>
        </p:txBody>
      </p:sp>
      <p:sp>
        <p:nvSpPr>
          <p:cNvPr id="171" name="CaixaDeTexto 170"/>
          <p:cNvSpPr txBox="1">
            <a:spLocks noChangeArrowheads="1"/>
          </p:cNvSpPr>
          <p:nvPr/>
        </p:nvSpPr>
        <p:spPr bwMode="auto">
          <a:xfrm>
            <a:off x="6000760" y="0"/>
            <a:ext cx="24288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Primeiros átomos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0"/>
          <p:cNvSpPr>
            <a:spLocks noChangeArrowheads="1"/>
          </p:cNvSpPr>
          <p:nvPr/>
        </p:nvSpPr>
        <p:spPr bwMode="auto">
          <a:xfrm>
            <a:off x="1785918" y="1785926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0"/>
          <p:cNvSpPr>
            <a:spLocks noChangeArrowheads="1"/>
          </p:cNvSpPr>
          <p:nvPr/>
        </p:nvSpPr>
        <p:spPr bwMode="auto">
          <a:xfrm>
            <a:off x="2000232" y="714356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0"/>
          <p:cNvSpPr>
            <a:spLocks noChangeArrowheads="1"/>
          </p:cNvSpPr>
          <p:nvPr/>
        </p:nvSpPr>
        <p:spPr bwMode="auto">
          <a:xfrm>
            <a:off x="1785918" y="3214686"/>
            <a:ext cx="142876" cy="1428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CaixaDeTexto 182"/>
          <p:cNvSpPr txBox="1">
            <a:spLocks noChangeArrowheads="1"/>
          </p:cNvSpPr>
          <p:nvPr/>
        </p:nvSpPr>
        <p:spPr bwMode="auto">
          <a:xfrm>
            <a:off x="5500694" y="5214950"/>
            <a:ext cx="34290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 era das formações atômicas durou cerca de 1 milhão de anos</a:t>
            </a:r>
          </a:p>
        </p:txBody>
      </p:sp>
      <p:sp>
        <p:nvSpPr>
          <p:cNvPr id="82" name="Seta para a direita 81"/>
          <p:cNvSpPr/>
          <p:nvPr/>
        </p:nvSpPr>
        <p:spPr>
          <a:xfrm>
            <a:off x="2571736" y="6072206"/>
            <a:ext cx="40005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CaixaDeTexto 82"/>
          <p:cNvSpPr txBox="1">
            <a:spLocks noChangeArrowheads="1"/>
          </p:cNvSpPr>
          <p:nvPr/>
        </p:nvSpPr>
        <p:spPr bwMode="auto">
          <a:xfrm>
            <a:off x="357158" y="5929330"/>
            <a:ext cx="21431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ravers MT" pitchFamily="18" charset="0"/>
                <a:cs typeface="Arial" pitchFamily="34" charset="0"/>
              </a:rPr>
              <a:t>ENERGIA</a:t>
            </a:r>
          </a:p>
        </p:txBody>
      </p:sp>
      <p:sp>
        <p:nvSpPr>
          <p:cNvPr id="84" name="CaixaDeTexto 83"/>
          <p:cNvSpPr txBox="1">
            <a:spLocks noChangeArrowheads="1"/>
          </p:cNvSpPr>
          <p:nvPr/>
        </p:nvSpPr>
        <p:spPr bwMode="auto">
          <a:xfrm>
            <a:off x="6643702" y="5929330"/>
            <a:ext cx="21431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Engravers MT" pitchFamily="18" charset="0"/>
                <a:cs typeface="Arial" pitchFamily="34" charset="0"/>
              </a:rPr>
              <a:t>MATÉRIA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1000"/>
                            </p:stCondLst>
                            <p:childTnLst>
                              <p:par>
                                <p:cTn id="2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15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2500"/>
                            </p:stCondLst>
                            <p:childTnLst>
                              <p:par>
                                <p:cTn id="3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1000"/>
                            </p:stCondLst>
                            <p:childTnLst>
                              <p:par>
                                <p:cTn id="3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2000"/>
                            </p:stCondLst>
                            <p:childTnLst>
                              <p:par>
                                <p:cTn id="3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16" grpId="0" animBg="1"/>
      <p:bldP spid="117" grpId="0" animBg="1"/>
      <p:bldP spid="119" grpId="0" animBg="1"/>
      <p:bldP spid="120" grpId="0" animBg="1"/>
      <p:bldP spid="121" grpId="0" animBg="1"/>
      <p:bldP spid="122" grpId="0" animBg="1"/>
      <p:bldP spid="145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5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35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/>
      <p:bldP spid="73" grpId="0"/>
      <p:bldP spid="105" grpId="0" animBg="1"/>
      <p:bldP spid="106" grpId="0" animBg="1"/>
      <p:bldP spid="144" grpId="0"/>
      <p:bldP spid="155" grpId="0" animBg="1"/>
      <p:bldP spid="156" grpId="0" animBg="1"/>
      <p:bldP spid="158" grpId="0" animBg="1"/>
      <p:bldP spid="168" grpId="0"/>
      <p:bldP spid="169" grpId="0"/>
      <p:bldP spid="170" grpId="0"/>
      <p:bldP spid="171" grpId="0"/>
      <p:bldP spid="173" grpId="0" animBg="1"/>
      <p:bldP spid="174" grpId="0" animBg="1"/>
      <p:bldP spid="175" grpId="0" animBg="1"/>
      <p:bldP spid="183" grpId="0"/>
      <p:bldP spid="82" grpId="0" animBg="1"/>
      <p:bldP spid="83" grpId="0"/>
      <p:bldP spid="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hidrogeni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57652" cy="3857652"/>
          </a:xfrm>
          <a:prstGeom prst="rect">
            <a:avLst/>
          </a:prstGeom>
        </p:spPr>
      </p:pic>
      <p:pic>
        <p:nvPicPr>
          <p:cNvPr id="6" name="Imagem 5" descr="heli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224" y="754058"/>
            <a:ext cx="5746776" cy="57467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h2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" y="142852"/>
            <a:ext cx="3412215" cy="2959574"/>
          </a:xfrm>
          <a:prstGeom prst="rect">
            <a:avLst/>
          </a:prstGeom>
        </p:spPr>
      </p:pic>
      <p:pic>
        <p:nvPicPr>
          <p:cNvPr id="4" name="Imagem 3" descr="amon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3" y="2143116"/>
            <a:ext cx="5048285" cy="37862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3130</TotalTime>
  <Words>1102</Words>
  <Application>Microsoft Office PowerPoint</Application>
  <PresentationFormat>Apresentação na tela (4:3)</PresentationFormat>
  <Paragraphs>129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Tema do Office</vt:lpstr>
      <vt:lpstr>Fluxo</vt:lpstr>
      <vt:lpstr>1_Fluxo</vt:lpstr>
      <vt:lpstr>Verve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Notebook</dc:creator>
  <cp:lastModifiedBy>Notebook</cp:lastModifiedBy>
  <cp:revision>298</cp:revision>
  <dcterms:created xsi:type="dcterms:W3CDTF">2011-04-10T15:11:06Z</dcterms:created>
  <dcterms:modified xsi:type="dcterms:W3CDTF">2011-10-15T23:37:40Z</dcterms:modified>
</cp:coreProperties>
</file>