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C5FC3-E328-4AAF-B58E-2006458F4CC4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8373B-1936-4EF7-A59A-C2FCD44D59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97208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7419-8538-4207-AE29-1E7FBC6D90EE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3B442-DF67-4030-8D61-E61B7B4CDF7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érgio\Pictures\logo-ce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90" y="1"/>
            <a:ext cx="2285984" cy="1058326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786050" y="142852"/>
            <a:ext cx="607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CENTRO ESPÍRITA ISMAEL 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500166" y="1428736"/>
            <a:ext cx="66437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u="sng" dirty="0" smtClean="0">
                <a:solidFill>
                  <a:srgbClr val="C00000"/>
                </a:solidFill>
              </a:rPr>
              <a:t>EXPOSITOR ESPÍRITA</a:t>
            </a:r>
            <a:r>
              <a:rPr lang="pt-BR" b="1" i="1" u="sng" dirty="0" smtClean="0">
                <a:solidFill>
                  <a:srgbClr val="C00000"/>
                </a:solidFill>
              </a:rPr>
              <a:t/>
            </a:r>
            <a:br>
              <a:rPr lang="pt-BR" b="1" i="1" u="sng" dirty="0" smtClean="0">
                <a:solidFill>
                  <a:srgbClr val="C00000"/>
                </a:solidFill>
              </a:rPr>
            </a:br>
            <a:r>
              <a:rPr lang="pt-BR" b="1" i="1" u="sng" dirty="0" smtClean="0">
                <a:solidFill>
                  <a:srgbClr val="C00000"/>
                </a:solidFill>
              </a:rPr>
              <a:t/>
            </a:r>
            <a:br>
              <a:rPr lang="pt-BR" b="1" i="1" u="sng" dirty="0" smtClean="0">
                <a:solidFill>
                  <a:srgbClr val="C00000"/>
                </a:solidFill>
              </a:rPr>
            </a:br>
            <a:r>
              <a:rPr lang="pt-BR" sz="2400" b="1" i="1" u="sng" dirty="0" smtClean="0">
                <a:solidFill>
                  <a:srgbClr val="C00000"/>
                </a:solidFill>
              </a:rPr>
              <a:t>CONSIDERAÇÕES GERAIS SOBRE</a:t>
            </a:r>
            <a:r>
              <a:rPr lang="pt-BR" b="1" i="1" u="sng" dirty="0" smtClean="0">
                <a:solidFill>
                  <a:srgbClr val="C00000"/>
                </a:solidFill>
              </a:rPr>
              <a:t/>
            </a:r>
            <a:br>
              <a:rPr lang="pt-BR" b="1" i="1" u="sng" dirty="0" smtClean="0">
                <a:solidFill>
                  <a:srgbClr val="C00000"/>
                </a:solidFill>
              </a:rPr>
            </a:br>
            <a:r>
              <a:rPr lang="pt-BR" b="1" i="1" u="sng" dirty="0" smtClean="0">
                <a:solidFill>
                  <a:srgbClr val="C00000"/>
                </a:solidFill>
              </a:rPr>
              <a:t/>
            </a:r>
            <a:br>
              <a:rPr lang="pt-BR" b="1" i="1" u="sng" dirty="0" smtClean="0">
                <a:solidFill>
                  <a:srgbClr val="C00000"/>
                </a:solidFill>
              </a:rPr>
            </a:br>
            <a:r>
              <a:rPr lang="pt-BR" sz="2400" b="1" i="1" u="sng" dirty="0" smtClean="0">
                <a:solidFill>
                  <a:srgbClr val="C00000"/>
                </a:solidFill>
              </a:rPr>
              <a:t>EXPOSIÇÕES </a:t>
            </a:r>
            <a:br>
              <a:rPr lang="pt-BR" sz="2400" b="1" i="1" u="sng" dirty="0" smtClean="0">
                <a:solidFill>
                  <a:srgbClr val="C00000"/>
                </a:solidFill>
              </a:rPr>
            </a:br>
            <a:r>
              <a:rPr lang="pt-BR" sz="2400" b="1" i="1" u="sng" dirty="0" smtClean="0">
                <a:solidFill>
                  <a:srgbClr val="C00000"/>
                </a:solidFill>
              </a:rPr>
              <a:t>E</a:t>
            </a:r>
            <a:br>
              <a:rPr lang="pt-BR" sz="2400" b="1" i="1" u="sng" dirty="0" smtClean="0">
                <a:solidFill>
                  <a:srgbClr val="C00000"/>
                </a:solidFill>
              </a:rPr>
            </a:br>
            <a:r>
              <a:rPr lang="pt-BR" sz="2400" b="1" i="1" u="sng" dirty="0" smtClean="0">
                <a:solidFill>
                  <a:srgbClr val="C00000"/>
                </a:solidFill>
              </a:rPr>
              <a:t> PALESTRAS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571868" y="4572008"/>
            <a:ext cx="4643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Maria Aparecida Lombardi</a:t>
            </a:r>
          </a:p>
          <a:p>
            <a:pPr algn="ctr"/>
            <a:r>
              <a:rPr lang="pt-BR" sz="2000" dirty="0" smtClean="0"/>
              <a:t>(Palestrante e Coordenadora do </a:t>
            </a:r>
          </a:p>
          <a:p>
            <a:pPr algn="ctr"/>
            <a:r>
              <a:rPr lang="pt-BR" sz="2000" dirty="0" smtClean="0"/>
              <a:t>Projeto Viva Melhor)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a.- </a:t>
            </a:r>
            <a:r>
              <a:rPr lang="pt-BR" b="1" i="1" dirty="0" smtClean="0">
                <a:solidFill>
                  <a:srgbClr val="C00000"/>
                </a:solidFill>
              </a:rPr>
              <a:t>Com quem?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i="1" dirty="0" smtClean="0"/>
              <a:t>Quem é o Público que vem ao Centro Espírita</a:t>
            </a:r>
          </a:p>
          <a:p>
            <a:pPr>
              <a:buNone/>
            </a:pPr>
            <a:r>
              <a:rPr lang="pt-BR" b="1" i="1" dirty="0" smtClean="0"/>
              <a:t>     - público </a:t>
            </a:r>
            <a:r>
              <a:rPr lang="pt-BR" b="1" i="1" dirty="0" smtClean="0">
                <a:solidFill>
                  <a:srgbClr val="C00000"/>
                </a:solidFill>
              </a:rPr>
              <a:t>heterogêneo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</a:t>
            </a:r>
            <a:r>
              <a:rPr lang="pt-BR" b="1" i="1" dirty="0" smtClean="0"/>
              <a:t>* todos os níveis: sociais e intelectuais</a:t>
            </a:r>
          </a:p>
          <a:p>
            <a:pPr>
              <a:buNone/>
            </a:pPr>
            <a:r>
              <a:rPr lang="pt-BR" b="1" i="1" dirty="0" smtClean="0"/>
              <a:t>       * todas as etnias, religiões e sem religião</a:t>
            </a:r>
          </a:p>
          <a:p>
            <a:pPr>
              <a:buNone/>
            </a:pPr>
            <a:r>
              <a:rPr lang="pt-BR" b="1" i="1" dirty="0" smtClean="0"/>
              <a:t>       * todas as idades</a:t>
            </a:r>
          </a:p>
          <a:p>
            <a:pPr>
              <a:buNone/>
            </a:pPr>
            <a:r>
              <a:rPr lang="pt-BR" b="1" i="1" dirty="0" smtClean="0"/>
              <a:t>       * nada/pouco/muito conhecem da D.Esp.</a:t>
            </a:r>
          </a:p>
          <a:p>
            <a:pPr>
              <a:buNone/>
            </a:pPr>
            <a:r>
              <a:rPr lang="pt-BR" b="1" i="1" dirty="0" smtClean="0"/>
              <a:t>     - é preciso :</a:t>
            </a:r>
          </a:p>
          <a:p>
            <a:pPr>
              <a:buNone/>
            </a:pPr>
            <a:r>
              <a:rPr lang="pt-BR" b="1" i="1" dirty="0" smtClean="0"/>
              <a:t>       *adaptar a LINGUAGEM – para que todos entendam</a:t>
            </a:r>
          </a:p>
          <a:p>
            <a:pPr>
              <a:buNone/>
            </a:pPr>
            <a:r>
              <a:rPr lang="pt-BR" b="1" i="1" dirty="0" smtClean="0"/>
              <a:t>        *EMPATIA – se eu fosse o Público – como receberia      </a:t>
            </a:r>
          </a:p>
          <a:p>
            <a:pPr>
              <a:buNone/>
            </a:pPr>
            <a:r>
              <a:rPr lang="pt-BR" b="1" i="1" dirty="0" smtClean="0"/>
              <a:t>                                essa MENSAGEM?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b.- </a:t>
            </a:r>
            <a:r>
              <a:rPr lang="pt-BR" b="1" i="1" u="sng" dirty="0" smtClean="0">
                <a:solidFill>
                  <a:srgbClr val="C00000"/>
                </a:solidFill>
              </a:rPr>
              <a:t>O que?</a:t>
            </a:r>
            <a:r>
              <a:rPr lang="pt-BR" b="1" i="1" dirty="0" smtClean="0"/>
              <a:t> 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i="1" dirty="0" smtClean="0"/>
              <a:t>Preparar-se para a </a:t>
            </a:r>
            <a:r>
              <a:rPr lang="pt-BR" b="1" i="1" dirty="0" smtClean="0">
                <a:solidFill>
                  <a:srgbClr val="C00000"/>
                </a:solidFill>
              </a:rPr>
              <a:t>COMUNICAÇÃO</a:t>
            </a:r>
          </a:p>
          <a:p>
            <a:pPr>
              <a:buNone/>
            </a:pPr>
            <a:r>
              <a:rPr lang="pt-BR" b="1" i="1" dirty="0" smtClean="0"/>
              <a:t>    -  Tema da </a:t>
            </a:r>
            <a:r>
              <a:rPr lang="pt-BR" b="1" i="1" dirty="0" smtClean="0">
                <a:solidFill>
                  <a:srgbClr val="C00000"/>
                </a:solidFill>
              </a:rPr>
              <a:t>EXPOSIÇÃO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</a:t>
            </a:r>
            <a:r>
              <a:rPr lang="pt-BR" b="1" i="1" dirty="0" smtClean="0"/>
              <a:t>* qual o assunto a ser exposto?</a:t>
            </a:r>
          </a:p>
          <a:p>
            <a:pPr>
              <a:buNone/>
            </a:pPr>
            <a:r>
              <a:rPr lang="pt-BR" b="1" i="1" dirty="0" smtClean="0"/>
              <a:t>        * onde encontro este assunto:</a:t>
            </a:r>
          </a:p>
          <a:p>
            <a:pPr>
              <a:buNone/>
            </a:pPr>
            <a:r>
              <a:rPr lang="pt-BR" b="1" i="1" dirty="0" smtClean="0"/>
              <a:t>            + Obras Básicas da Codificação</a:t>
            </a:r>
          </a:p>
          <a:p>
            <a:pPr>
              <a:buNone/>
            </a:pPr>
            <a:r>
              <a:rPr lang="pt-BR" b="1" i="1" dirty="0" smtClean="0"/>
              <a:t>            + Obras de Escritores Espíritas</a:t>
            </a:r>
          </a:p>
          <a:p>
            <a:pPr>
              <a:buNone/>
            </a:pPr>
            <a:r>
              <a:rPr lang="pt-BR" b="1" i="1" dirty="0" smtClean="0"/>
              <a:t>            + Obras sobre: aborto/eutanásia/suicídio </a:t>
            </a:r>
          </a:p>
          <a:p>
            <a:pPr>
              <a:buNone/>
            </a:pPr>
            <a:r>
              <a:rPr lang="pt-BR" b="1" i="1" dirty="0" smtClean="0"/>
              <a:t>                e assuntos atuais  na Visão Espírita</a:t>
            </a:r>
          </a:p>
          <a:p>
            <a:pPr>
              <a:buNone/>
            </a:pPr>
            <a:r>
              <a:rPr lang="pt-BR" b="1" i="1" dirty="0" smtClean="0"/>
              <a:t>     - É preciso ter CONVICÇÃO do que fala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c.- </a:t>
            </a:r>
            <a:r>
              <a:rPr lang="pt-BR" b="1" i="1" u="sng" dirty="0" smtClean="0">
                <a:solidFill>
                  <a:srgbClr val="C00000"/>
                </a:solidFill>
              </a:rPr>
              <a:t>como?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i="1" dirty="0" smtClean="0"/>
              <a:t>Crie </a:t>
            </a:r>
            <a:r>
              <a:rPr lang="pt-BR" b="1" i="1" dirty="0" smtClean="0">
                <a:solidFill>
                  <a:srgbClr val="C00000"/>
                </a:solidFill>
              </a:rPr>
              <a:t>SINTONIA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</a:t>
            </a:r>
            <a:r>
              <a:rPr lang="pt-BR" b="1" i="1" dirty="0" smtClean="0"/>
              <a:t>- apresentar-se rapidamente</a:t>
            </a:r>
          </a:p>
          <a:p>
            <a:pPr>
              <a:buNone/>
            </a:pPr>
            <a:r>
              <a:rPr lang="pt-BR" b="1" i="1" dirty="0" smtClean="0"/>
              <a:t>     - procurar criar uma boa 1ª IMPRESSÃO</a:t>
            </a:r>
          </a:p>
          <a:p>
            <a:r>
              <a:rPr lang="pt-BR" b="1" i="1" dirty="0" smtClean="0"/>
              <a:t>MOTIVE o público</a:t>
            </a:r>
          </a:p>
          <a:p>
            <a:pPr>
              <a:buNone/>
            </a:pPr>
            <a:r>
              <a:rPr lang="pt-BR" b="1" i="1" dirty="0" smtClean="0"/>
              <a:t>     - de onde foi tirado o assunto da Exposição</a:t>
            </a:r>
          </a:p>
          <a:p>
            <a:pPr>
              <a:buNone/>
            </a:pPr>
            <a:r>
              <a:rPr lang="pt-BR" b="1" i="1" dirty="0" smtClean="0"/>
              <a:t>     - sugerindo que leiam depois</a:t>
            </a:r>
          </a:p>
          <a:p>
            <a:r>
              <a:rPr lang="pt-BR" b="1" i="1" dirty="0" smtClean="0"/>
              <a:t>ENVOLVA o público</a:t>
            </a:r>
          </a:p>
          <a:p>
            <a:pPr>
              <a:buNone/>
            </a:pPr>
            <a:r>
              <a:rPr lang="pt-BR" b="1" i="1" dirty="0" smtClean="0"/>
              <a:t>     - levando-o : a Refletir/Pensar/Questionar</a:t>
            </a:r>
          </a:p>
          <a:p>
            <a:pPr>
              <a:buNone/>
            </a:pPr>
            <a:r>
              <a:rPr lang="pt-BR" b="1" i="1" dirty="0" smtClean="0"/>
              <a:t>    através de perguntas que serão respondidas durante a Exposição</a:t>
            </a:r>
          </a:p>
          <a:p>
            <a:r>
              <a:rPr lang="pt-BR" b="1" i="1" dirty="0" smtClean="0"/>
              <a:t>Coloque HUMOR – em alguns pontos da Exposição</a:t>
            </a:r>
          </a:p>
          <a:p>
            <a:pPr>
              <a:buNone/>
            </a:pPr>
            <a:r>
              <a:rPr lang="pt-BR" b="1" i="1" dirty="0" smtClean="0"/>
              <a:t>                                        SORRIA  sem dar  gargalhadas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i="1" dirty="0" smtClean="0"/>
              <a:t>4.-</a:t>
            </a:r>
            <a:r>
              <a:rPr lang="pt-BR" b="1" i="1" u="sng" dirty="0" smtClean="0">
                <a:solidFill>
                  <a:srgbClr val="C00000"/>
                </a:solidFill>
              </a:rPr>
              <a:t> OBJETIVO DA EXPOSIÇÃO</a:t>
            </a:r>
            <a:r>
              <a:rPr lang="pt-BR" b="1" i="1" dirty="0" smtClean="0"/>
              <a:t> 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pt-BR" b="1" i="1" dirty="0" smtClean="0"/>
              <a:t>Objetivo  </a:t>
            </a:r>
            <a:r>
              <a:rPr lang="pt-BR" b="1" i="1" dirty="0" smtClean="0">
                <a:solidFill>
                  <a:srgbClr val="C00000"/>
                </a:solidFill>
              </a:rPr>
              <a:t>Primeiro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Esclarecer para PROMOVER A MUDANÇA</a:t>
            </a:r>
          </a:p>
          <a:p>
            <a:pPr>
              <a:buNone/>
            </a:pPr>
            <a:r>
              <a:rPr lang="pt-BR" b="1" i="1" dirty="0" smtClean="0"/>
              <a:t>     - Pessoas só mudam...</a:t>
            </a:r>
          </a:p>
          <a:p>
            <a:pPr>
              <a:buNone/>
            </a:pPr>
            <a:r>
              <a:rPr lang="pt-BR" b="1" i="1" dirty="0" smtClean="0"/>
              <a:t>       quando seus       -</a:t>
            </a:r>
            <a:r>
              <a:rPr lang="pt-BR" b="1" i="1" dirty="0" smtClean="0">
                <a:solidFill>
                  <a:srgbClr val="C00000"/>
                </a:solidFill>
              </a:rPr>
              <a:t>comportamentos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              </a:t>
            </a:r>
            <a:r>
              <a:rPr lang="pt-BR" b="1" i="1" dirty="0" smtClean="0"/>
              <a:t>-</a:t>
            </a:r>
            <a:r>
              <a:rPr lang="pt-BR" b="1" i="1" dirty="0" smtClean="0">
                <a:solidFill>
                  <a:srgbClr val="C00000"/>
                </a:solidFill>
              </a:rPr>
              <a:t>atitudes                  MUDAM</a:t>
            </a:r>
          </a:p>
          <a:p>
            <a:pPr>
              <a:buNone/>
            </a:pPr>
            <a:r>
              <a:rPr lang="pt-BR" b="1" i="1" dirty="0" smtClean="0"/>
              <a:t>A EXPOSIÇÃO visa </a:t>
            </a:r>
            <a:r>
              <a:rPr lang="pt-BR" b="1" i="1" dirty="0" smtClean="0">
                <a:solidFill>
                  <a:srgbClr val="C00000"/>
                </a:solidFill>
              </a:rPr>
              <a:t>PROMOVER  a AÇÃO NECESSÁRIA</a:t>
            </a:r>
          </a:p>
          <a:p>
            <a:pPr>
              <a:buNone/>
            </a:pPr>
            <a:r>
              <a:rPr lang="pt-BR" b="1" i="1" dirty="0" smtClean="0"/>
              <a:t>Que leva a  </a:t>
            </a:r>
            <a:r>
              <a:rPr lang="pt-BR" b="1" i="1" dirty="0" smtClean="0">
                <a:solidFill>
                  <a:srgbClr val="C00000"/>
                </a:solidFill>
              </a:rPr>
              <a:t>QUESTIONAR e REFLETIR</a:t>
            </a:r>
            <a:r>
              <a:rPr lang="pt-BR" b="1" i="1" dirty="0" smtClean="0"/>
              <a:t> </a:t>
            </a:r>
          </a:p>
          <a:p>
            <a:pPr>
              <a:buNone/>
            </a:pPr>
            <a:r>
              <a:rPr lang="pt-BR" b="1" i="1" dirty="0" smtClean="0"/>
              <a:t>A </a:t>
            </a:r>
            <a:r>
              <a:rPr lang="pt-BR" b="1" i="1" dirty="0" smtClean="0">
                <a:solidFill>
                  <a:srgbClr val="C00000"/>
                </a:solidFill>
              </a:rPr>
              <a:t>AUTOTRANSFORMAÇÃO, a REFORMA ÍNTIMA</a:t>
            </a:r>
          </a:p>
          <a:p>
            <a:pPr>
              <a:buNone/>
            </a:pPr>
            <a:r>
              <a:rPr lang="pt-BR" b="1" i="1" dirty="0" smtClean="0"/>
              <a:t>É resultado de profunda </a:t>
            </a:r>
            <a:r>
              <a:rPr lang="pt-BR" b="1" i="1" dirty="0" smtClean="0">
                <a:solidFill>
                  <a:srgbClr val="C00000"/>
                </a:solidFill>
              </a:rPr>
              <a:t>AVALIAÇÃO DA VIDA</a:t>
            </a:r>
          </a:p>
          <a:p>
            <a:pPr>
              <a:buNone/>
            </a:pPr>
            <a:r>
              <a:rPr lang="pt-BR" b="1" i="1" dirty="0" smtClean="0"/>
              <a:t>Outro objetivo da Exposição é trazer</a:t>
            </a:r>
            <a:r>
              <a:rPr lang="pt-BR" b="1" i="1" dirty="0" smtClean="0">
                <a:solidFill>
                  <a:srgbClr val="C00000"/>
                </a:solidFill>
              </a:rPr>
              <a:t> CONSOLAÇÃO</a:t>
            </a:r>
            <a:endParaRPr lang="pt-BR" b="1" i="1" dirty="0" smtClean="0"/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i="1" dirty="0" smtClean="0"/>
          </a:p>
          <a:p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>5.- </a:t>
            </a:r>
            <a:r>
              <a:rPr lang="pt-BR" b="1" i="1" u="sng" dirty="0" smtClean="0">
                <a:solidFill>
                  <a:srgbClr val="C00000"/>
                </a:solidFill>
              </a:rPr>
              <a:t>CARACTERÍSTICAS DO EXPOSITOR ESPÍRITA</a:t>
            </a:r>
            <a:r>
              <a:rPr lang="pt-BR" b="1" i="1" dirty="0" smtClean="0"/>
              <a:t> 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 smtClean="0"/>
              <a:t>É um </a:t>
            </a:r>
            <a:r>
              <a:rPr lang="pt-BR" b="1" i="1" dirty="0" smtClean="0">
                <a:solidFill>
                  <a:srgbClr val="C00000"/>
                </a:solidFill>
              </a:rPr>
              <a:t>ESTUDIOSO</a:t>
            </a:r>
          </a:p>
          <a:p>
            <a:r>
              <a:rPr lang="pt-BR" b="1" i="1" dirty="0" smtClean="0"/>
              <a:t>Frequenta cursos, estudos sistematizados</a:t>
            </a:r>
          </a:p>
          <a:p>
            <a:r>
              <a:rPr lang="pt-BR" b="1" i="1" dirty="0" smtClean="0"/>
              <a:t>Educa-se na </a:t>
            </a:r>
            <a:r>
              <a:rPr lang="pt-BR" b="1" i="1" dirty="0" smtClean="0">
                <a:solidFill>
                  <a:srgbClr val="C00000"/>
                </a:solidFill>
              </a:rPr>
              <a:t>DOUTRINA </a:t>
            </a:r>
            <a:r>
              <a:rPr lang="pt-BR" b="1" i="1" dirty="0" smtClean="0"/>
              <a:t>e fora dela</a:t>
            </a:r>
          </a:p>
          <a:p>
            <a:r>
              <a:rPr lang="pt-BR" b="1" i="1" dirty="0" smtClean="0"/>
              <a:t>Lê: Livros/revistas/periódicos/jornais,etc.</a:t>
            </a:r>
          </a:p>
          <a:p>
            <a:r>
              <a:rPr lang="pt-BR" b="1" i="1" dirty="0" smtClean="0"/>
              <a:t>Pesquisa nos itens acima e na Internet</a:t>
            </a:r>
          </a:p>
          <a:p>
            <a:r>
              <a:rPr lang="pt-BR" b="1" i="1" dirty="0" smtClean="0"/>
              <a:t>Participa de: encontros/simpósios/palestras/congressos/</a:t>
            </a:r>
          </a:p>
          <a:p>
            <a:pPr>
              <a:buNone/>
            </a:pPr>
            <a:r>
              <a:rPr lang="pt-BR" b="1" i="1" dirty="0" smtClean="0"/>
              <a:t>    cursos/seminários/workshops</a:t>
            </a:r>
          </a:p>
          <a:p>
            <a:pPr>
              <a:buNone/>
            </a:pPr>
            <a:r>
              <a:rPr lang="pt-BR" b="1" i="1" dirty="0" smtClean="0"/>
              <a:t> </a:t>
            </a:r>
            <a:r>
              <a:rPr lang="pt-BR" b="1" i="1" dirty="0" smtClean="0">
                <a:solidFill>
                  <a:srgbClr val="C00000"/>
                </a:solidFill>
              </a:rPr>
              <a:t>PREPARA-SE</a:t>
            </a:r>
            <a:r>
              <a:rPr lang="pt-BR" b="1" i="1" dirty="0" smtClean="0"/>
              <a:t>... Não fica esperando pela </a:t>
            </a:r>
            <a:r>
              <a:rPr lang="pt-BR" b="1" i="1" dirty="0" smtClean="0">
                <a:solidFill>
                  <a:srgbClr val="C00000"/>
                </a:solidFill>
              </a:rPr>
              <a:t>INTUIÇÃO da ESPIRITUALIDADE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</a:t>
            </a:r>
            <a:r>
              <a:rPr lang="pt-BR" b="1" i="1" dirty="0" smtClean="0"/>
              <a:t>Se não houver estudo/preparo... NÃO HÁ AJUDA</a:t>
            </a:r>
            <a:r>
              <a:rPr lang="pt-BR" b="1" i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>Outros Requisitos</a:t>
            </a:r>
            <a:br>
              <a:rPr lang="pt-BR" b="1" i="1" dirty="0" smtClean="0"/>
            </a:b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Tem</a:t>
            </a:r>
          </a:p>
          <a:p>
            <a:pPr>
              <a:buNone/>
            </a:pPr>
            <a:r>
              <a:rPr lang="pt-BR" b="1" dirty="0" smtClean="0"/>
              <a:t>     - interesse</a:t>
            </a:r>
          </a:p>
          <a:p>
            <a:pPr>
              <a:buNone/>
            </a:pPr>
            <a:r>
              <a:rPr lang="pt-BR" b="1" dirty="0" smtClean="0"/>
              <a:t>     </a:t>
            </a:r>
            <a:r>
              <a:rPr lang="pt-BR" b="1" i="1" dirty="0" smtClean="0"/>
              <a:t>- dedicação</a:t>
            </a:r>
          </a:p>
          <a:p>
            <a:pPr>
              <a:buNone/>
            </a:pPr>
            <a:r>
              <a:rPr lang="pt-BR" b="1" i="1" dirty="0" smtClean="0"/>
              <a:t>     - conhecimento doutrinário</a:t>
            </a:r>
          </a:p>
          <a:p>
            <a:pPr>
              <a:buNone/>
            </a:pPr>
            <a:r>
              <a:rPr lang="pt-BR" b="1" i="1" dirty="0" smtClean="0"/>
              <a:t>     - facilidade de expressão</a:t>
            </a:r>
          </a:p>
          <a:p>
            <a:pPr>
              <a:buNone/>
            </a:pPr>
            <a:r>
              <a:rPr lang="pt-BR" b="1" i="1" dirty="0" smtClean="0"/>
              <a:t>     - simplicidade (ser você)</a:t>
            </a:r>
          </a:p>
          <a:p>
            <a:pPr>
              <a:buNone/>
            </a:pPr>
            <a:r>
              <a:rPr lang="pt-BR" b="1" i="1" dirty="0" smtClean="0"/>
              <a:t>     - sobriedade: vestimenta/adereços/maquilagem/cabelos</a:t>
            </a:r>
          </a:p>
          <a:p>
            <a:pPr>
              <a:buNone/>
            </a:pPr>
            <a:r>
              <a:rPr lang="pt-BR" b="1" i="1" dirty="0" smtClean="0"/>
              <a:t>      - respeito/amor à tarefa/poder de persuasão/vontade de aprender/clareza de idéias/exercício de vocabulário/boa dicção/bom timbre de voz, entonação/senso crítico</a:t>
            </a:r>
          </a:p>
          <a:p>
            <a:pPr>
              <a:buNone/>
            </a:pPr>
            <a:endParaRPr lang="pt-BR" b="1" dirty="0" smtClean="0"/>
          </a:p>
          <a:p>
            <a:endParaRPr lang="pt-B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Requisitos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pt-BR" b="1" i="1" dirty="0" smtClean="0"/>
              <a:t>Dedica-se e Participa</a:t>
            </a:r>
            <a:r>
              <a:rPr lang="pt-BR" b="1" i="1" dirty="0" smtClean="0">
                <a:solidFill>
                  <a:srgbClr val="C00000"/>
                </a:solidFill>
              </a:rPr>
              <a:t> ATIVAMENTE </a:t>
            </a:r>
            <a:r>
              <a:rPr lang="pt-BR" b="1" i="1" dirty="0" smtClean="0"/>
              <a:t>de sua Casa   Espírita</a:t>
            </a:r>
          </a:p>
          <a:p>
            <a:r>
              <a:rPr lang="pt-BR" b="1" i="1" dirty="0" smtClean="0"/>
              <a:t>É  </a:t>
            </a:r>
            <a:r>
              <a:rPr lang="pt-BR" b="1" i="1" dirty="0" smtClean="0">
                <a:solidFill>
                  <a:srgbClr val="C00000"/>
                </a:solidFill>
              </a:rPr>
              <a:t>PERSEVERANTE</a:t>
            </a:r>
            <a:r>
              <a:rPr lang="pt-BR" b="1" i="1" dirty="0" smtClean="0"/>
              <a:t>... Não começa e logo para de fazer o que está fazendo</a:t>
            </a:r>
          </a:p>
          <a:p>
            <a:r>
              <a:rPr lang="pt-BR" b="1" i="1" dirty="0" smtClean="0"/>
              <a:t>Tem como META... Compreensão da VIDA e dos PROBLEMAS HUMANOS</a:t>
            </a:r>
          </a:p>
          <a:p>
            <a:r>
              <a:rPr lang="pt-BR" b="1" i="1" dirty="0" smtClean="0"/>
              <a:t>TEM IDÉIAS concordantes com a DOUTRINA ESPÍRITA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CUIDADO!!! NÃO MISTURAR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</a:t>
            </a:r>
            <a:r>
              <a:rPr lang="pt-BR" b="1" i="1" dirty="0" smtClean="0"/>
              <a:t>ESPIRITISMO e ESPIRITUALISMO</a:t>
            </a:r>
            <a:endParaRPr lang="pt-BR" b="1" i="1" dirty="0" smtClean="0">
              <a:solidFill>
                <a:srgbClr val="C00000"/>
              </a:solidFill>
            </a:endParaRPr>
          </a:p>
          <a:p>
            <a:endParaRPr lang="pt-BR" b="1" i="1" dirty="0" smtClean="0"/>
          </a:p>
          <a:p>
            <a:pPr>
              <a:buNone/>
            </a:pPr>
            <a:endParaRPr lang="pt-B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Requisitos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r>
              <a:rPr lang="pt-BR" b="1" i="1" dirty="0" smtClean="0">
                <a:solidFill>
                  <a:srgbClr val="C00000"/>
                </a:solidFill>
              </a:rPr>
              <a:t>MORAL RESPEITÁVEL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</a:t>
            </a:r>
            <a:r>
              <a:rPr lang="pt-BR" b="1" i="1" dirty="0" smtClean="0"/>
              <a:t>ser COERENTE com o que DIVULGA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</a:t>
            </a:r>
            <a:r>
              <a:rPr lang="pt-BR" b="1" i="1" dirty="0" smtClean="0"/>
              <a:t>ex:- fala de VÍCIOS na Exposição...</a:t>
            </a:r>
          </a:p>
          <a:p>
            <a:pPr>
              <a:buNone/>
            </a:pPr>
            <a:r>
              <a:rPr lang="pt-BR" b="1" i="1" dirty="0" smtClean="0"/>
              <a:t>         - sai... Acende um cigarro lá fora</a:t>
            </a:r>
          </a:p>
          <a:p>
            <a:pPr>
              <a:buNone/>
            </a:pPr>
            <a:r>
              <a:rPr lang="pt-BR" b="1" i="1" dirty="0" smtClean="0"/>
              <a:t>         - “toma uma” no bar da esquina</a:t>
            </a:r>
          </a:p>
          <a:p>
            <a:r>
              <a:rPr lang="pt-BR" b="1" i="1" dirty="0" smtClean="0"/>
              <a:t>Demonstrar:</a:t>
            </a:r>
          </a:p>
          <a:p>
            <a:pPr>
              <a:buNone/>
            </a:pPr>
            <a:r>
              <a:rPr lang="pt-BR" b="1" i="1" dirty="0" smtClean="0"/>
              <a:t>    - segurança</a:t>
            </a:r>
          </a:p>
          <a:p>
            <a:pPr>
              <a:buNone/>
            </a:pPr>
            <a:r>
              <a:rPr lang="pt-BR" b="1" i="1" dirty="0" smtClean="0"/>
              <a:t>    - confiança                       aos que OUVEM</a:t>
            </a:r>
          </a:p>
          <a:p>
            <a:pPr>
              <a:buNone/>
            </a:pPr>
            <a:r>
              <a:rPr lang="pt-BR" b="1" i="1" dirty="0" smtClean="0"/>
              <a:t>    - convicção</a:t>
            </a:r>
          </a:p>
          <a:p>
            <a:pPr>
              <a:buNone/>
            </a:pPr>
            <a:r>
              <a:rPr lang="pt-BR" b="1" i="1" dirty="0" smtClean="0"/>
              <a:t>    - entusiasmo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</a:t>
            </a:r>
            <a:endParaRPr lang="pt-B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>6.-</a:t>
            </a:r>
            <a:r>
              <a:rPr lang="pt-BR" b="1" i="1" u="sng" dirty="0" smtClean="0">
                <a:solidFill>
                  <a:srgbClr val="C00000"/>
                </a:solidFill>
              </a:rPr>
              <a:t> COMO SE PORTAR DURANTE A EXPOSIÇÃO</a:t>
            </a:r>
            <a:r>
              <a:rPr lang="pt-BR" b="1" i="1" u="sng" dirty="0" smtClean="0"/>
              <a:t>?</a:t>
            </a:r>
            <a:r>
              <a:rPr lang="pt-BR" b="1" i="1" dirty="0" smtClean="0"/>
              <a:t> 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lnSpcReduction="10000"/>
          </a:bodyPr>
          <a:lstStyle/>
          <a:p>
            <a:r>
              <a:rPr lang="pt-BR" b="1" i="1" dirty="0" smtClean="0"/>
              <a:t>Causar </a:t>
            </a:r>
            <a:r>
              <a:rPr lang="pt-BR" b="1" i="1" u="sng" dirty="0" smtClean="0">
                <a:solidFill>
                  <a:srgbClr val="C00000"/>
                </a:solidFill>
              </a:rPr>
              <a:t>BOA IMPRESSÃO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Falar NATURALIDADE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GOVERNAR as próprias emoções...</a:t>
            </a:r>
          </a:p>
          <a:p>
            <a:pPr>
              <a:buNone/>
            </a:pPr>
            <a:r>
              <a:rPr lang="pt-BR" b="1" i="1" dirty="0" smtClean="0"/>
              <a:t>     - sentir, com profundidade o que fala</a:t>
            </a:r>
          </a:p>
          <a:p>
            <a:pPr>
              <a:buNone/>
            </a:pPr>
            <a:r>
              <a:rPr lang="pt-BR" b="1" i="1" dirty="0" smtClean="0"/>
              <a:t>     - sem emocionar-se perante o público, chorar.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ATENDER o TEMPO previsto</a:t>
            </a:r>
          </a:p>
          <a:p>
            <a:pPr>
              <a:buNone/>
            </a:pPr>
            <a:r>
              <a:rPr lang="pt-BR" b="1" i="1" dirty="0" smtClean="0"/>
              <a:t>     se terminar antes, não ficar “enrolando” para</a:t>
            </a:r>
          </a:p>
          <a:p>
            <a:pPr>
              <a:buNone/>
            </a:pPr>
            <a:r>
              <a:rPr lang="pt-BR" b="1" i="1" dirty="0" smtClean="0"/>
              <a:t>     completá-lo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  não ficar procurando – destacar-se</a:t>
            </a:r>
          </a:p>
          <a:p>
            <a:pPr>
              <a:buNone/>
            </a:pPr>
            <a:r>
              <a:rPr lang="pt-BR" b="1" i="1" dirty="0" smtClean="0"/>
              <a:t>                                               - exibir conhecimentos</a:t>
            </a:r>
          </a:p>
          <a:p>
            <a:pPr>
              <a:buNone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/>
              <a:t>Causando boa impressão</a:t>
            </a:r>
            <a:endParaRPr lang="pt-BR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t-BR" b="1" i="1" dirty="0" smtClean="0"/>
              <a:t>Usar de simplicidade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Não fugir do assunto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Dar </a:t>
            </a:r>
            <a:r>
              <a:rPr lang="pt-BR" b="1" i="1" u="sng" dirty="0" smtClean="0">
                <a:solidFill>
                  <a:srgbClr val="C00000"/>
                </a:solidFill>
              </a:rPr>
              <a:t>exemplos</a:t>
            </a:r>
            <a:r>
              <a:rPr lang="pt-BR" b="1" i="1" dirty="0" smtClean="0"/>
              <a:t> dentro dos </a:t>
            </a:r>
            <a:r>
              <a:rPr lang="pt-BR" b="1" i="1" u="sng" dirty="0" smtClean="0">
                <a:solidFill>
                  <a:srgbClr val="C00000"/>
                </a:solidFill>
              </a:rPr>
              <a:t>acontecimentos atuais </a:t>
            </a:r>
            <a:r>
              <a:rPr lang="pt-BR" b="1" i="1" dirty="0" smtClean="0"/>
              <a:t>(pessoas buscam respostas para o que está acontecendo)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Respeitar – pessoas                 </a:t>
            </a:r>
          </a:p>
          <a:p>
            <a:pPr>
              <a:buNone/>
            </a:pPr>
            <a:r>
              <a:rPr lang="pt-BR" b="1" i="1" dirty="0" smtClean="0"/>
              <a:t>                      - instituições</a:t>
            </a:r>
          </a:p>
          <a:p>
            <a:pPr>
              <a:buNone/>
            </a:pPr>
            <a:r>
              <a:rPr lang="pt-BR" b="1" i="1" dirty="0" smtClean="0"/>
              <a:t>     nos – comentários</a:t>
            </a:r>
          </a:p>
          <a:p>
            <a:pPr>
              <a:buNone/>
            </a:pPr>
            <a:r>
              <a:rPr lang="pt-BR" b="1" i="1" dirty="0" smtClean="0"/>
              <a:t>             -  referências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CUIDADO!!!  </a:t>
            </a:r>
            <a:r>
              <a:rPr lang="pt-BR" b="1" i="1" dirty="0" smtClean="0"/>
              <a:t>   Com  PRECONCEITOS</a:t>
            </a: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     NÃO FERIR SUSCETIBILIDADES</a:t>
            </a:r>
          </a:p>
          <a:p>
            <a:pPr>
              <a:buNone/>
            </a:pPr>
            <a:r>
              <a:rPr lang="pt-BR" b="1" i="1" dirty="0" smtClean="0"/>
              <a:t>     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i="1" u="sng" dirty="0" smtClean="0"/>
              <a:t>QUEM É O EXPOSITOR ESPÍRITA</a:t>
            </a:r>
            <a:endParaRPr lang="pt-BR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t-BR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002060"/>
                </a:solidFill>
              </a:rPr>
              <a:t>   </a:t>
            </a:r>
            <a:r>
              <a:rPr lang="pt-BR" sz="4600" b="1" i="1" dirty="0" smtClean="0">
                <a:solidFill>
                  <a:srgbClr val="002060"/>
                </a:solidFill>
              </a:rPr>
              <a:t>   É o </a:t>
            </a:r>
            <a:r>
              <a:rPr lang="pt-BR" sz="4600" b="1" i="1" dirty="0" smtClean="0">
                <a:solidFill>
                  <a:srgbClr val="C00000"/>
                </a:solidFill>
              </a:rPr>
              <a:t>COMUNICADOR </a:t>
            </a:r>
            <a:r>
              <a:rPr lang="pt-BR" sz="4600" b="1" i="1" dirty="0" smtClean="0">
                <a:solidFill>
                  <a:srgbClr val="002060"/>
                </a:solidFill>
              </a:rPr>
              <a:t>  da </a:t>
            </a:r>
            <a:r>
              <a:rPr lang="pt-BR" sz="4600" b="1" i="1" dirty="0" smtClean="0">
                <a:solidFill>
                  <a:srgbClr val="C00000"/>
                </a:solidFill>
              </a:rPr>
              <a:t>DOUTRINA ESPÍRITA</a:t>
            </a:r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sz="4600" b="1" i="1" dirty="0" smtClean="0"/>
              <a:t>Contida  nas</a:t>
            </a:r>
          </a:p>
          <a:p>
            <a:pPr>
              <a:buNone/>
            </a:pPr>
            <a:r>
              <a:rPr lang="pt-BR" sz="4600" b="1" i="1" dirty="0" smtClean="0"/>
              <a:t> OBRAS BÁSICAS da CODIFICAÇÃO</a:t>
            </a:r>
          </a:p>
          <a:p>
            <a:pPr>
              <a:buNone/>
            </a:pPr>
            <a:r>
              <a:rPr lang="pt-BR" sz="4600" b="1" i="1" dirty="0" smtClean="0"/>
              <a:t>OBRAS DE ESCRITORES ESPÍRITA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002060"/>
                </a:solidFill>
              </a:rPr>
              <a:t>        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/>
              <a:t>Causando boa impressão</a:t>
            </a:r>
            <a:endParaRPr lang="pt-BR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t-BR" b="1" i="1" dirty="0" smtClean="0"/>
              <a:t>Manter-se </a:t>
            </a:r>
            <a:r>
              <a:rPr lang="pt-BR" b="1" i="1" dirty="0" smtClean="0">
                <a:solidFill>
                  <a:srgbClr val="C00000"/>
                </a:solidFill>
              </a:rPr>
              <a:t>INALTERÁVEL </a:t>
            </a:r>
            <a:r>
              <a:rPr lang="pt-BR" b="1" i="1" dirty="0" smtClean="0"/>
              <a:t>– frente a um IMPREVISTO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Abolir:</a:t>
            </a:r>
          </a:p>
          <a:p>
            <a:r>
              <a:rPr lang="pt-BR" b="1" i="1" dirty="0" smtClean="0"/>
              <a:t>Vocabulário impróprio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“tipo assim”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“surreal”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 “bizarro”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   “só por Deus”    e   outros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Gírias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Historietas/ piadas... REPROVÁVEIS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Expressões pejorativas</a:t>
            </a:r>
          </a:p>
          <a:p>
            <a:pPr>
              <a:buFont typeface="Wingdings" pitchFamily="2" charset="2"/>
              <a:buChar char="Ø"/>
            </a:pPr>
            <a:endParaRPr lang="pt-BR" b="1" i="1" dirty="0" smtClean="0"/>
          </a:p>
          <a:p>
            <a:pPr>
              <a:buFont typeface="Wingdings" pitchFamily="2" charset="2"/>
              <a:buChar char="Ø"/>
            </a:pPr>
            <a:endParaRPr lang="pt-BR" b="1" i="1" dirty="0" smtClean="0"/>
          </a:p>
          <a:p>
            <a:pPr>
              <a:buNone/>
            </a:pPr>
            <a:endParaRPr lang="pt-BR" b="1" i="1" dirty="0" smtClean="0"/>
          </a:p>
          <a:p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/>
              <a:t>Causando boa impressão</a:t>
            </a:r>
            <a:endParaRPr lang="pt-BR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125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t-BR" b="1" i="1" u="sng" dirty="0" smtClean="0"/>
              <a:t>NÃO MANIFESTAR...</a:t>
            </a:r>
          </a:p>
          <a:p>
            <a:pPr>
              <a:buNone/>
            </a:pPr>
            <a:r>
              <a:rPr lang="pt-BR" b="1" i="1" u="sng" dirty="0" smtClean="0"/>
              <a:t> </a:t>
            </a:r>
            <a:r>
              <a:rPr lang="pt-BR" b="1" i="1" dirty="0" smtClean="0"/>
              <a:t>    CACOETES DE </a:t>
            </a:r>
            <a:r>
              <a:rPr lang="pt-BR" b="1" i="1" dirty="0" smtClean="0">
                <a:solidFill>
                  <a:srgbClr val="C00000"/>
                </a:solidFill>
              </a:rPr>
              <a:t>CRISE MEDIÚNICA </a:t>
            </a:r>
            <a:r>
              <a:rPr lang="pt-BR" b="1" i="1" dirty="0" smtClean="0"/>
              <a:t>como:</a:t>
            </a:r>
          </a:p>
          <a:p>
            <a:r>
              <a:rPr lang="pt-BR" b="1" i="1" dirty="0" smtClean="0"/>
              <a:t>Ao receber o MENTOR</a:t>
            </a:r>
          </a:p>
          <a:p>
            <a:pPr>
              <a:buNone/>
            </a:pPr>
            <a:r>
              <a:rPr lang="pt-BR" b="1" i="1" dirty="0" smtClean="0"/>
              <a:t>              ou dizer:</a:t>
            </a:r>
          </a:p>
          <a:p>
            <a:r>
              <a:rPr lang="pt-BR" b="1" i="1" dirty="0" err="1" smtClean="0"/>
              <a:t>Tô</a:t>
            </a:r>
            <a:r>
              <a:rPr lang="pt-BR" b="1" i="1" dirty="0" smtClean="0"/>
              <a:t> todo “arrepiado”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NÃO PEDIR DESCULPAS </a:t>
            </a:r>
            <a:r>
              <a:rPr lang="pt-BR" b="1" i="1" dirty="0" smtClean="0"/>
              <a:t>por</a:t>
            </a:r>
          </a:p>
          <a:p>
            <a:pPr>
              <a:buNone/>
            </a:pPr>
            <a:r>
              <a:rPr lang="pt-BR" b="1" i="1" dirty="0" smtClean="0"/>
              <a:t>     - não ter certeza do que vai falar... Dizendo:</a:t>
            </a:r>
          </a:p>
          <a:p>
            <a:pPr>
              <a:buNone/>
            </a:pPr>
            <a:r>
              <a:rPr lang="pt-BR" b="1" i="1" dirty="0" smtClean="0"/>
              <a:t>      * era assim que estava escrito no texto original</a:t>
            </a:r>
          </a:p>
          <a:p>
            <a:pPr>
              <a:buNone/>
            </a:pPr>
            <a:r>
              <a:rPr lang="pt-BR" b="1" i="1" dirty="0" smtClean="0"/>
              <a:t>      *era vez de “outro palestrante”que não pode vir</a:t>
            </a:r>
          </a:p>
          <a:p>
            <a:pPr>
              <a:buNone/>
            </a:pPr>
            <a:r>
              <a:rPr lang="pt-BR" b="1" i="1" dirty="0" smtClean="0"/>
              <a:t>        por isso não sei se estou Preparado(a)</a:t>
            </a:r>
          </a:p>
          <a:p>
            <a:pPr>
              <a:buNone/>
            </a:pPr>
            <a:r>
              <a:rPr lang="pt-BR" b="1" i="1" dirty="0" smtClean="0"/>
              <a:t>       *”não sei se era isso que desejariam ouvir”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/>
              <a:t>Causando boa impressão</a:t>
            </a:r>
            <a:endParaRPr lang="pt-BR" b="1" i="1" u="sng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400" dirty="0" smtClean="0"/>
          </a:p>
          <a:p>
            <a:pPr>
              <a:buNone/>
            </a:pPr>
            <a:r>
              <a:rPr lang="pt-BR" sz="1400" dirty="0" smtClean="0"/>
              <a:t>        </a:t>
            </a:r>
          </a:p>
          <a:p>
            <a:r>
              <a:rPr lang="pt-BR" sz="2000" b="1" i="1" dirty="0" smtClean="0">
                <a:solidFill>
                  <a:srgbClr val="C00000"/>
                </a:solidFill>
              </a:rPr>
              <a:t>EVITAR</a:t>
            </a:r>
            <a:r>
              <a:rPr lang="pt-BR" sz="2000" b="1" dirty="0" smtClean="0">
                <a:solidFill>
                  <a:srgbClr val="C00000"/>
                </a:solidFill>
              </a:rPr>
              <a:t>...</a:t>
            </a:r>
          </a:p>
          <a:p>
            <a:pPr>
              <a:buNone/>
            </a:pPr>
            <a:r>
              <a:rPr lang="pt-BR" sz="2000" b="1" i="1" dirty="0" smtClean="0">
                <a:solidFill>
                  <a:srgbClr val="C00000"/>
                </a:solidFill>
              </a:rPr>
              <a:t>       </a:t>
            </a:r>
            <a:r>
              <a:rPr lang="pt-BR" sz="2000" b="1" i="1" dirty="0" smtClean="0"/>
              <a:t>- leitura monótona/ sem expressão</a:t>
            </a:r>
          </a:p>
          <a:p>
            <a:pPr>
              <a:buNone/>
            </a:pPr>
            <a:r>
              <a:rPr lang="pt-BR" sz="2000" b="1" i="1" dirty="0" smtClean="0"/>
              <a:t>USAR ANOTAÇÕES como:     *direção</a:t>
            </a:r>
          </a:p>
          <a:p>
            <a:pPr>
              <a:buNone/>
            </a:pPr>
            <a:r>
              <a:rPr lang="pt-BR" sz="2000" b="1" i="1" dirty="0" smtClean="0"/>
              <a:t>                                                          NÃO</a:t>
            </a:r>
          </a:p>
          <a:p>
            <a:pPr>
              <a:buNone/>
            </a:pPr>
            <a:r>
              <a:rPr lang="pt-BR" sz="2000" b="1" i="1" dirty="0" smtClean="0"/>
              <a:t>                                                    * leitura</a:t>
            </a:r>
          </a:p>
          <a:p>
            <a:pPr>
              <a:buNone/>
            </a:pPr>
            <a:r>
              <a:rPr lang="pt-BR" sz="2000" b="1" i="1" dirty="0" smtClean="0"/>
              <a:t>Uma coisa é... Escrever para Ler</a:t>
            </a:r>
          </a:p>
          <a:p>
            <a:pPr>
              <a:buNone/>
            </a:pPr>
            <a:r>
              <a:rPr lang="pt-BR" sz="2000" b="1" i="1" dirty="0" smtClean="0"/>
              <a:t>Outra... Escrever para ouvir</a:t>
            </a:r>
          </a:p>
          <a:p>
            <a:r>
              <a:rPr lang="pt-BR" sz="2000" b="1" i="1" dirty="0" smtClean="0">
                <a:solidFill>
                  <a:srgbClr val="C00000"/>
                </a:solidFill>
              </a:rPr>
              <a:t>OBSERVAR a REAÇÃO do Público </a:t>
            </a:r>
            <a:r>
              <a:rPr lang="pt-BR" sz="2000" b="1" i="1" dirty="0" smtClean="0"/>
              <a:t>- “Feedback”</a:t>
            </a:r>
          </a:p>
          <a:p>
            <a:pPr>
              <a:buNone/>
            </a:pPr>
            <a:r>
              <a:rPr lang="pt-BR" sz="2000" b="1" i="1" dirty="0" smtClean="0"/>
              <a:t>Bocejo/dormindo/distraído com objetos, celular/consultando relógio/enfastio/</a:t>
            </a:r>
          </a:p>
          <a:p>
            <a:pPr>
              <a:buNone/>
            </a:pPr>
            <a:r>
              <a:rPr lang="pt-BR" sz="2000" b="1" i="1" dirty="0" smtClean="0"/>
              <a:t>Atento/ participação através de: gestos/sinais de aprovação/ olhares. etc.</a:t>
            </a:r>
            <a:endParaRPr lang="pt-BR" sz="2800" b="1" i="1" dirty="0" smtClean="0"/>
          </a:p>
          <a:p>
            <a:pPr>
              <a:buNone/>
            </a:pPr>
            <a:endParaRPr lang="pt-BR" sz="20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i="1" dirty="0" smtClean="0">
                <a:solidFill>
                  <a:srgbClr val="C00000"/>
                </a:solidFill>
              </a:rPr>
              <a:t>CITAR</a:t>
            </a:r>
            <a:r>
              <a:rPr lang="pt-BR" b="1" i="1" dirty="0" smtClean="0"/>
              <a:t>:</a:t>
            </a:r>
            <a:endParaRPr lang="pt-BR" b="1" i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r>
              <a:rPr lang="pt-BR" b="1" i="1" dirty="0" smtClean="0"/>
              <a:t>TEXTOS</a:t>
            </a:r>
          </a:p>
          <a:p>
            <a:r>
              <a:rPr lang="pt-BR" b="1" i="1" dirty="0" smtClean="0"/>
              <a:t>FRASES</a:t>
            </a:r>
          </a:p>
          <a:p>
            <a:r>
              <a:rPr lang="pt-BR" b="1" i="1" dirty="0" smtClean="0"/>
              <a:t>OBRAS                                             </a:t>
            </a:r>
          </a:p>
          <a:p>
            <a:r>
              <a:rPr lang="pt-BR" b="1" i="1" dirty="0" smtClean="0"/>
              <a:t>FONTES                                     </a:t>
            </a:r>
            <a:r>
              <a:rPr lang="pt-BR" b="1" i="1" dirty="0" smtClean="0">
                <a:solidFill>
                  <a:srgbClr val="C00000"/>
                </a:solidFill>
              </a:rPr>
              <a:t>UMA VEZ</a:t>
            </a:r>
            <a:endParaRPr lang="pt-BR" b="1" i="1" dirty="0" smtClean="0"/>
          </a:p>
          <a:p>
            <a:r>
              <a:rPr lang="pt-BR" b="1" i="1" dirty="0" smtClean="0"/>
              <a:t>LIVROS </a:t>
            </a:r>
          </a:p>
          <a:p>
            <a:r>
              <a:rPr lang="pt-BR" b="1" i="1" dirty="0" smtClean="0"/>
              <a:t>PSICÓGRAFO</a:t>
            </a:r>
          </a:p>
          <a:p>
            <a:r>
              <a:rPr lang="pt-BR" b="1" i="1" dirty="0" smtClean="0"/>
              <a:t>ESPÍRITO QUE DITOU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NOSSA FUNÇÃO:</a:t>
            </a:r>
          </a:p>
          <a:p>
            <a:pPr>
              <a:buNone/>
            </a:pPr>
            <a:r>
              <a:rPr lang="pt-BR" b="1" i="1" dirty="0" smtClean="0"/>
              <a:t>                  DIVULGAR O  ESPIRITISMO</a:t>
            </a:r>
          </a:p>
          <a:p>
            <a:pPr>
              <a:buNone/>
            </a:pPr>
            <a:r>
              <a:rPr lang="pt-BR" b="1" i="1" dirty="0" smtClean="0"/>
              <a:t>                   </a:t>
            </a:r>
            <a:r>
              <a:rPr lang="pt-BR" b="1" i="1" dirty="0" smtClean="0">
                <a:solidFill>
                  <a:srgbClr val="C00000"/>
                </a:solidFill>
              </a:rPr>
              <a:t>NÃO... VENDER LIVROS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solidFill>
                  <a:srgbClr val="C00000"/>
                </a:solidFill>
              </a:rPr>
              <a:t>CUIDADO!!!!</a:t>
            </a:r>
            <a:endParaRPr lang="pt-BR" b="1" i="1" u="sng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20000"/>
          </a:bodyPr>
          <a:lstStyle/>
          <a:p>
            <a:r>
              <a:rPr lang="pt-BR" b="1" i="1" dirty="0" smtClean="0"/>
              <a:t>POSTURAS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sentar na mesa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Ficar balançando as pernas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Debruçar sobre a mesa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Não saber o que faz com as mãos</a:t>
            </a:r>
          </a:p>
          <a:p>
            <a:r>
              <a:rPr lang="pt-BR" b="1" i="1" dirty="0" smtClean="0"/>
              <a:t>CACOETES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Estalar dedos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Ficar virando a caneta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Coçando... Cabeça, nariz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Colocando o cabelo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Atrás da orelha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Jogando para os lados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Enrolando e soltando</a:t>
            </a:r>
          </a:p>
          <a:p>
            <a:pPr>
              <a:buFont typeface="Wingdings" pitchFamily="2" charset="2"/>
              <a:buChar char="Ø"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GESTOS E PALAVRAS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pt-BR" b="1" i="1" dirty="0" smtClean="0"/>
              <a:t>Repetitivos 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     né?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     certo?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     tudo bem?</a:t>
            </a:r>
          </a:p>
          <a:p>
            <a:pPr>
              <a:buFont typeface="Wingdings" pitchFamily="2" charset="2"/>
              <a:buChar char="Ø"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solidFill>
                  <a:srgbClr val="C00000"/>
                </a:solidFill>
              </a:rPr>
              <a:t>RECURSOS DIDÁTICOS</a:t>
            </a:r>
            <a:endParaRPr lang="pt-BR" b="1" i="1" u="sng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Fichas de memória</a:t>
            </a:r>
          </a:p>
          <a:p>
            <a:r>
              <a:rPr lang="pt-BR" b="1" i="1" dirty="0" smtClean="0"/>
              <a:t>Quadro: negro/verde/branco</a:t>
            </a:r>
          </a:p>
          <a:p>
            <a:r>
              <a:rPr lang="pt-BR" b="1" i="1" dirty="0" smtClean="0"/>
              <a:t>Retroprojetores</a:t>
            </a:r>
          </a:p>
          <a:p>
            <a:r>
              <a:rPr lang="pt-BR" b="1" i="1" dirty="0" smtClean="0"/>
              <a:t>Projetor multimídia(data show)</a:t>
            </a:r>
          </a:p>
          <a:p>
            <a:pPr>
              <a:buNone/>
            </a:pPr>
            <a:r>
              <a:rPr lang="pt-BR" b="1" i="1" dirty="0" smtClean="0"/>
              <a:t>USÁ-LOS COMO </a:t>
            </a:r>
            <a:r>
              <a:rPr lang="pt-BR" b="1" i="1" dirty="0" smtClean="0">
                <a:solidFill>
                  <a:srgbClr val="C00000"/>
                </a:solidFill>
              </a:rPr>
              <a:t>APOIO </a:t>
            </a:r>
            <a:r>
              <a:rPr lang="pt-BR" b="1" i="1" dirty="0" smtClean="0"/>
              <a:t>ao seu trabalho</a:t>
            </a:r>
          </a:p>
          <a:p>
            <a:pPr>
              <a:buNone/>
            </a:pPr>
            <a:r>
              <a:rPr lang="pt-BR" b="1" i="1" dirty="0" smtClean="0"/>
              <a:t>Para serem mais</a:t>
            </a:r>
          </a:p>
          <a:p>
            <a:r>
              <a:rPr lang="pt-BR" b="1" i="1" dirty="0" smtClean="0"/>
              <a:t>Objetivos</a:t>
            </a:r>
          </a:p>
          <a:p>
            <a:r>
              <a:rPr lang="pt-BR" b="1" i="1" dirty="0" smtClean="0"/>
              <a:t>Melhor compreendidos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PROJETOR MULTIMÍDIA!!!  “FEBRE DO MOMENTO”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C U I D A D O!!!       </a:t>
            </a:r>
            <a:r>
              <a:rPr lang="pt-BR" b="1" i="1" dirty="0" smtClean="0"/>
              <a:t>Com o uso desse aparelho</a:t>
            </a:r>
            <a:endParaRPr lang="pt-B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solidFill>
                  <a:srgbClr val="C00000"/>
                </a:solidFill>
              </a:rPr>
              <a:t>PRINCIPAIS ITENS A SEREM OBSERVADOS</a:t>
            </a:r>
            <a:endParaRPr lang="pt-BR" b="1" i="1" u="sng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pt-BR" b="1" i="1" u="sng" dirty="0" smtClean="0"/>
              <a:t>Beleza</a:t>
            </a:r>
            <a:r>
              <a:rPr lang="pt-BR" b="1" i="1" dirty="0" smtClean="0"/>
              <a:t>   na apresentação dos “slides”</a:t>
            </a:r>
          </a:p>
          <a:p>
            <a:r>
              <a:rPr lang="pt-BR" b="1" i="1" u="sng" dirty="0" smtClean="0"/>
              <a:t>Economia </a:t>
            </a:r>
            <a:r>
              <a:rPr lang="pt-BR" b="1" i="1" dirty="0" smtClean="0"/>
              <a:t>  no tamanho do texto a ser       projetado</a:t>
            </a:r>
          </a:p>
          <a:p>
            <a:r>
              <a:rPr lang="pt-BR" b="1" i="1" dirty="0" smtClean="0"/>
              <a:t>Fazer </a:t>
            </a:r>
            <a:r>
              <a:rPr lang="pt-BR" b="1" i="1" u="sng" dirty="0" smtClean="0"/>
              <a:t>projeção graduada</a:t>
            </a:r>
          </a:p>
          <a:p>
            <a:r>
              <a:rPr lang="pt-BR" b="1" i="1" u="sng" dirty="0" smtClean="0">
                <a:solidFill>
                  <a:srgbClr val="C00000"/>
                </a:solidFill>
              </a:rPr>
              <a:t>NÃO ESQUECER!!!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De se comunicar com o público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Ficar </a:t>
            </a:r>
            <a:r>
              <a:rPr lang="pt-BR" b="1" i="1" u="sng" dirty="0" smtClean="0"/>
              <a:t>de frente</a:t>
            </a:r>
            <a:r>
              <a:rPr lang="pt-BR" b="1" i="1" dirty="0" smtClean="0"/>
              <a:t> para ele o </a:t>
            </a:r>
            <a:r>
              <a:rPr lang="pt-BR" b="1" i="1" u="sng" dirty="0" smtClean="0"/>
              <a:t>maior tempo possível</a:t>
            </a:r>
          </a:p>
          <a:p>
            <a:pPr>
              <a:buFont typeface="Wingdings" pitchFamily="2" charset="2"/>
              <a:buChar char="Ø"/>
            </a:pPr>
            <a:r>
              <a:rPr lang="pt-BR" b="1" i="1" u="sng" dirty="0" smtClean="0">
                <a:solidFill>
                  <a:srgbClr val="C00000"/>
                </a:solidFill>
              </a:rPr>
              <a:t>PRIMAZIA  DA  PALAVRA</a:t>
            </a:r>
            <a:r>
              <a:rPr lang="pt-BR" b="1" i="1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pt-BR" b="1" i="1" dirty="0" smtClean="0"/>
          </a:p>
          <a:p>
            <a:pPr>
              <a:buFont typeface="Wingdings" pitchFamily="2" charset="2"/>
              <a:buChar char="Ø"/>
            </a:pPr>
            <a:endParaRPr lang="pt-BR" b="1" i="1" dirty="0" smtClean="0"/>
          </a:p>
          <a:p>
            <a:pPr>
              <a:buFont typeface="Wingdings" pitchFamily="2" charset="2"/>
              <a:buChar char="Ø"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rgbClr val="C00000"/>
                </a:solidFill>
              </a:rPr>
              <a:t>JESUS</a:t>
            </a:r>
            <a:r>
              <a:rPr lang="pt-BR" b="1" i="1" dirty="0" smtClean="0"/>
              <a:t>... Não tinha </a:t>
            </a:r>
            <a:r>
              <a:rPr lang="pt-BR" b="1" i="1" dirty="0" smtClean="0">
                <a:solidFill>
                  <a:srgbClr val="C00000"/>
                </a:solidFill>
              </a:rPr>
              <a:t>projetor</a:t>
            </a:r>
            <a:endParaRPr lang="pt-BR" b="1" i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i="1" dirty="0" smtClean="0"/>
              <a:t>     USAVA: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NATUREZA</a:t>
            </a:r>
            <a:r>
              <a:rPr lang="pt-BR" b="1" i="1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Joio e o trigo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Grão de mostarda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A videira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As aves do céu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PROFISSÕES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Semeador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Juiz iníquo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Administrador infiel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 smtClean="0"/>
              <a:t/>
            </a:r>
            <a:br>
              <a:rPr lang="pt-BR" b="1" i="1" dirty="0" smtClean="0"/>
            </a:b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pt-BR" b="1" i="1" u="sng" dirty="0" smtClean="0"/>
              <a:t>Usá-los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No tempo certo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Na medida certa</a:t>
            </a:r>
          </a:p>
          <a:p>
            <a:r>
              <a:rPr lang="pt-BR" b="1" i="1" u="sng" dirty="0" smtClean="0"/>
              <a:t>Não transformando a EXPOSIÇÃO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Em um momento intelectual, apenas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Privando os ouvintes da</a:t>
            </a:r>
          </a:p>
          <a:p>
            <a:pPr>
              <a:buNone/>
            </a:pPr>
            <a:r>
              <a:rPr lang="pt-BR" b="1" i="1" dirty="0" smtClean="0"/>
              <a:t>     *reflexão espiritual</a:t>
            </a:r>
          </a:p>
          <a:p>
            <a:pPr>
              <a:buNone/>
            </a:pPr>
            <a:r>
              <a:rPr lang="pt-BR" b="1" i="1" dirty="0" smtClean="0"/>
              <a:t>      *emoção</a:t>
            </a:r>
          </a:p>
          <a:p>
            <a:r>
              <a:rPr lang="pt-BR" b="1" i="1" u="sng" dirty="0" smtClean="0"/>
              <a:t>Que leva o ESPÍRITO</a:t>
            </a:r>
          </a:p>
          <a:p>
            <a:pPr>
              <a:buFont typeface="Wingdings" pitchFamily="2" charset="2"/>
              <a:buChar char="ü"/>
            </a:pPr>
            <a:r>
              <a:rPr lang="pt-BR" sz="3000" b="1" i="1" dirty="0" smtClean="0"/>
              <a:t>À tomada de decisões elevadas</a:t>
            </a:r>
          </a:p>
          <a:p>
            <a:pPr>
              <a:buFont typeface="Wingdings" pitchFamily="2" charset="2"/>
              <a:buChar char="ü"/>
            </a:pPr>
            <a:r>
              <a:rPr lang="pt-BR" sz="3000" b="1" i="1" dirty="0" smtClean="0"/>
              <a:t>Assumindo compromisso com a </a:t>
            </a:r>
            <a:r>
              <a:rPr lang="pt-BR" sz="3000" b="1" i="1" dirty="0" smtClean="0">
                <a:solidFill>
                  <a:srgbClr val="C00000"/>
                </a:solidFill>
              </a:rPr>
              <a:t>RENOVAÇÃO MORAL</a:t>
            </a:r>
          </a:p>
          <a:p>
            <a:pPr>
              <a:buNone/>
            </a:pPr>
            <a:endParaRPr lang="pt-BR" sz="3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i="1" u="sng" dirty="0" smtClean="0">
                <a:solidFill>
                  <a:srgbClr val="C00000"/>
                </a:solidFill>
              </a:rPr>
              <a:t>CONCEITO DE COMUNICAÇÃO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</a:t>
            </a:r>
            <a:r>
              <a:rPr lang="pt-BR" b="1" i="1" dirty="0" smtClean="0">
                <a:solidFill>
                  <a:srgbClr val="C00000"/>
                </a:solidFill>
              </a:rPr>
              <a:t>COMUNICAÇÃO é:</a:t>
            </a:r>
          </a:p>
          <a:p>
            <a:r>
              <a:rPr lang="pt-BR" b="1" i="1" dirty="0" smtClean="0"/>
              <a:t>Fornecimento ou troca de</a:t>
            </a:r>
          </a:p>
          <a:p>
            <a:pPr>
              <a:buNone/>
            </a:pPr>
            <a:r>
              <a:rPr lang="pt-BR" b="1" i="1" dirty="0" smtClean="0"/>
              <a:t>    - informações</a:t>
            </a:r>
          </a:p>
          <a:p>
            <a:pPr>
              <a:buNone/>
            </a:pPr>
            <a:r>
              <a:rPr lang="pt-BR" b="1" i="1" dirty="0" smtClean="0"/>
              <a:t>    - ideias</a:t>
            </a:r>
          </a:p>
          <a:p>
            <a:pPr>
              <a:buNone/>
            </a:pPr>
            <a:r>
              <a:rPr lang="pt-BR" b="1" i="1" dirty="0" smtClean="0"/>
              <a:t>    - sentimentos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PROCESSO </a:t>
            </a:r>
            <a:r>
              <a:rPr lang="pt-BR" b="1" i="1" dirty="0" smtClean="0"/>
              <a:t>que propicia a </a:t>
            </a:r>
            <a:r>
              <a:rPr lang="pt-BR" b="1" i="1" u="sng" dirty="0" smtClean="0">
                <a:solidFill>
                  <a:srgbClr val="C00000"/>
                </a:solidFill>
              </a:rPr>
              <a:t>INTERAÇÃO</a:t>
            </a:r>
            <a:endParaRPr lang="pt-BR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pt-BR" b="1" i="1" dirty="0" smtClean="0"/>
              <a:t>USO INADEQUADO DO RETROPROJETOR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b="1" i="1" u="sng" dirty="0" smtClean="0"/>
          </a:p>
          <a:p>
            <a:pPr>
              <a:buNone/>
            </a:pPr>
            <a:r>
              <a:rPr lang="pt-BR" b="1" i="1" dirty="0" smtClean="0"/>
              <a:t>    pode transformá-lo em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Aula enfadonha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Ficando a dever</a:t>
            </a:r>
          </a:p>
          <a:p>
            <a:pPr>
              <a:buNone/>
            </a:pPr>
            <a:r>
              <a:rPr lang="pt-BR" b="1" i="1" dirty="0" smtClean="0"/>
              <a:t>    aos SIMPLES e HUMILDES</a:t>
            </a:r>
          </a:p>
          <a:p>
            <a:pPr>
              <a:buFont typeface="Wingdings" pitchFamily="2" charset="2"/>
              <a:buChar char="ü"/>
            </a:pPr>
            <a:r>
              <a:rPr lang="pt-BR" b="1" i="1" dirty="0" smtClean="0"/>
              <a:t>Que vêm em busca da PALAVRA que:</a:t>
            </a:r>
          </a:p>
          <a:p>
            <a:pPr>
              <a:buNone/>
            </a:pPr>
            <a:r>
              <a:rPr lang="pt-BR" b="1" i="1" dirty="0" smtClean="0"/>
              <a:t>     *esclarece a mente</a:t>
            </a:r>
          </a:p>
          <a:p>
            <a:pPr>
              <a:buNone/>
            </a:pPr>
            <a:r>
              <a:rPr lang="pt-BR" b="1" i="1" dirty="0" smtClean="0"/>
              <a:t>     *impulsiona para a MUDANÇA</a:t>
            </a:r>
          </a:p>
          <a:p>
            <a:r>
              <a:rPr lang="pt-BR" b="1" i="1" dirty="0" smtClean="0"/>
              <a:t>Há quem o utiliza durante toda a exposição</a:t>
            </a:r>
          </a:p>
          <a:p>
            <a:pPr>
              <a:buNone/>
            </a:pPr>
            <a:r>
              <a:rPr lang="pt-BR" b="1" i="1" dirty="0" smtClean="0"/>
              <a:t>     - sem nenhum comentário enriquecedor</a:t>
            </a:r>
          </a:p>
          <a:p>
            <a:pPr>
              <a:buNone/>
            </a:pPr>
            <a:r>
              <a:rPr lang="pt-BR" b="1" i="1" dirty="0" smtClean="0"/>
              <a:t>     transforma a EXPOSIÇÃO  em LEITURA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Esquecendo daquele que:</a:t>
            </a:r>
          </a:p>
          <a:p>
            <a:pPr>
              <a:buNone/>
            </a:pPr>
            <a:r>
              <a:rPr lang="pt-BR" b="1" i="1" dirty="0" smtClean="0"/>
              <a:t>      * não sabe ler</a:t>
            </a:r>
          </a:p>
          <a:p>
            <a:pPr>
              <a:buNone/>
            </a:pPr>
            <a:r>
              <a:rPr lang="pt-BR" b="1" i="1" dirty="0" smtClean="0"/>
              <a:t>      * tem dificuldade visual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</p:spPr>
        <p:txBody>
          <a:bodyPr>
            <a:normAutofit/>
          </a:bodyPr>
          <a:lstStyle/>
          <a:p>
            <a:r>
              <a:rPr lang="pt-BR" b="1" i="1" dirty="0" smtClean="0"/>
              <a:t>IV.- </a:t>
            </a:r>
            <a:r>
              <a:rPr lang="pt-BR" b="1" i="1" u="sng" dirty="0" smtClean="0">
                <a:solidFill>
                  <a:srgbClr val="C00000"/>
                </a:solidFill>
              </a:rPr>
              <a:t>CONCLUSÃO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b="1" i="1" dirty="0" smtClean="0"/>
              <a:t> - </a:t>
            </a:r>
            <a:r>
              <a:rPr lang="pt-BR" b="1" i="1" dirty="0" smtClean="0">
                <a:solidFill>
                  <a:srgbClr val="C00000"/>
                </a:solidFill>
              </a:rPr>
              <a:t>COMO DEVE SER A COMUNICAÇÃO?</a:t>
            </a:r>
          </a:p>
          <a:p>
            <a:r>
              <a:rPr lang="pt-BR" b="1" i="1" dirty="0" smtClean="0"/>
              <a:t>Quando vou assistir a uma EXPOSIÇÃO...</a:t>
            </a:r>
          </a:p>
          <a:p>
            <a:pPr>
              <a:buNone/>
            </a:pPr>
            <a:r>
              <a:rPr lang="pt-BR" b="1" i="1" dirty="0" smtClean="0"/>
              <a:t>     O que eu espero?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Me sentir</a:t>
            </a:r>
          </a:p>
          <a:p>
            <a:pPr>
              <a:buNone/>
            </a:pPr>
            <a:r>
              <a:rPr lang="pt-BR" b="1" i="1" dirty="0" smtClean="0"/>
              <a:t>     - acolhido</a:t>
            </a:r>
          </a:p>
          <a:p>
            <a:pPr>
              <a:buNone/>
            </a:pPr>
            <a:r>
              <a:rPr lang="pt-BR" b="1" i="1" dirty="0" smtClean="0"/>
              <a:t>     - bem recebido</a:t>
            </a:r>
          </a:p>
          <a:p>
            <a:pPr>
              <a:buNone/>
            </a:pPr>
            <a:r>
              <a:rPr lang="pt-BR" b="1" i="1" dirty="0" smtClean="0"/>
              <a:t>IMPORTANTE!   </a:t>
            </a:r>
            <a:r>
              <a:rPr lang="pt-BR" b="1" i="1" dirty="0" smtClean="0">
                <a:solidFill>
                  <a:srgbClr val="C00000"/>
                </a:solidFill>
              </a:rPr>
              <a:t>Afinidade</a:t>
            </a:r>
            <a:r>
              <a:rPr lang="pt-BR" b="1" i="1" dirty="0" smtClean="0"/>
              <a:t> e </a:t>
            </a:r>
            <a:r>
              <a:rPr lang="pt-BR" b="1" i="1" dirty="0" smtClean="0">
                <a:solidFill>
                  <a:srgbClr val="C00000"/>
                </a:solidFill>
              </a:rPr>
              <a:t>Empatia</a:t>
            </a:r>
            <a:r>
              <a:rPr lang="pt-BR" b="1" i="1" dirty="0" smtClean="0"/>
              <a:t> com o </a:t>
            </a:r>
          </a:p>
          <a:p>
            <a:pPr>
              <a:buNone/>
            </a:pPr>
            <a:r>
              <a:rPr lang="pt-BR" b="1" i="1" dirty="0" smtClean="0"/>
              <a:t>                              público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Que me     </a:t>
            </a:r>
            <a:r>
              <a:rPr lang="pt-BR" b="1" i="1" dirty="0" smtClean="0">
                <a:solidFill>
                  <a:srgbClr val="C00000"/>
                </a:solidFill>
              </a:rPr>
              <a:t>Prenda a atenção 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Esclareça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Entender o que está sendo falado:       - vocabulário</a:t>
            </a:r>
          </a:p>
          <a:p>
            <a:pPr>
              <a:buNone/>
            </a:pPr>
            <a:r>
              <a:rPr lang="pt-BR" b="1" i="1" dirty="0" smtClean="0"/>
              <a:t>                                                                           - clareza de ideias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b="1" i="1" dirty="0" smtClean="0"/>
              <a:t>Ouvir... O que está sendo dito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77500" lnSpcReduction="20000"/>
          </a:bodyPr>
          <a:lstStyle/>
          <a:p>
            <a:r>
              <a:rPr lang="pt-BR" b="1" i="1" dirty="0" smtClean="0"/>
              <a:t>TOM de VOZ AGRADÁVEL</a:t>
            </a:r>
          </a:p>
          <a:p>
            <a:pPr>
              <a:buNone/>
            </a:pPr>
            <a:r>
              <a:rPr lang="pt-BR" b="1" i="1" dirty="0" smtClean="0"/>
              <a:t>     - nem alto/estridente</a:t>
            </a:r>
          </a:p>
          <a:p>
            <a:pPr>
              <a:buNone/>
            </a:pPr>
            <a:r>
              <a:rPr lang="pt-BR" b="1" i="1" dirty="0" smtClean="0"/>
              <a:t>     - nem baixo/ sussurrado</a:t>
            </a:r>
          </a:p>
          <a:p>
            <a:pPr>
              <a:buNone/>
            </a:pPr>
            <a:r>
              <a:rPr lang="pt-BR" b="1" i="1" dirty="0" smtClean="0"/>
              <a:t>Obs. Como muitas vezes observamos nas leituras e preces no Preparo dos Trabalhos</a:t>
            </a:r>
          </a:p>
          <a:p>
            <a:r>
              <a:rPr lang="pt-BR" b="1" i="1" dirty="0" smtClean="0"/>
              <a:t>NÃO seja </a:t>
            </a:r>
            <a:r>
              <a:rPr lang="pt-BR" b="1" i="1" dirty="0" smtClean="0">
                <a:solidFill>
                  <a:srgbClr val="C00000"/>
                </a:solidFill>
              </a:rPr>
              <a:t>MONÓTONO</a:t>
            </a:r>
            <a:r>
              <a:rPr lang="pt-BR" b="1" i="1" dirty="0" smtClean="0"/>
              <a:t>... Uma coisa linear...</a:t>
            </a:r>
          </a:p>
          <a:p>
            <a:pPr>
              <a:buNone/>
            </a:pPr>
            <a:r>
              <a:rPr lang="pt-BR" b="1" i="1" dirty="0" smtClean="0"/>
              <a:t>    - ritmo</a:t>
            </a:r>
          </a:p>
          <a:p>
            <a:pPr>
              <a:buNone/>
            </a:pPr>
            <a:r>
              <a:rPr lang="pt-BR" b="1" i="1" dirty="0" smtClean="0"/>
              <a:t>    - modular a voz</a:t>
            </a:r>
          </a:p>
          <a:p>
            <a:pPr>
              <a:buNone/>
            </a:pPr>
            <a:r>
              <a:rPr lang="pt-BR" b="1" i="1" dirty="0" smtClean="0"/>
              <a:t>    - entonação</a:t>
            </a:r>
          </a:p>
          <a:p>
            <a:pPr>
              <a:buNone/>
            </a:pPr>
            <a:r>
              <a:rPr lang="pt-BR" b="1" i="1" dirty="0" smtClean="0"/>
              <a:t>    - linguagem NÃO VERBAL sincronizada com a VERBAL</a:t>
            </a:r>
          </a:p>
          <a:p>
            <a:r>
              <a:rPr lang="pt-BR" b="1" i="1" dirty="0" smtClean="0"/>
              <a:t>SEJA...</a:t>
            </a:r>
          </a:p>
          <a:p>
            <a:pPr>
              <a:buNone/>
            </a:pPr>
            <a:r>
              <a:rPr lang="pt-BR" b="1" i="1" dirty="0" smtClean="0"/>
              <a:t>      - </a:t>
            </a:r>
            <a:r>
              <a:rPr lang="pt-BR" b="1" i="1" dirty="0" smtClean="0">
                <a:solidFill>
                  <a:srgbClr val="C00000"/>
                </a:solidFill>
              </a:rPr>
              <a:t>CLARO</a:t>
            </a:r>
            <a:r>
              <a:rPr lang="pt-BR" b="1" i="1" dirty="0" smtClean="0"/>
              <a:t>: inteligível/limpidez nas palavras/bom timbre</a:t>
            </a:r>
          </a:p>
          <a:p>
            <a:pPr>
              <a:buNone/>
            </a:pPr>
            <a:r>
              <a:rPr lang="pt-BR" b="1" i="1" dirty="0" smtClean="0"/>
              <a:t>      - </a:t>
            </a:r>
            <a:r>
              <a:rPr lang="pt-BR" b="1" i="1" dirty="0" smtClean="0">
                <a:solidFill>
                  <a:srgbClr val="C00000"/>
                </a:solidFill>
              </a:rPr>
              <a:t>OBJETIVO</a:t>
            </a:r>
            <a:r>
              <a:rPr lang="pt-BR" b="1" i="1" dirty="0" smtClean="0"/>
              <a:t>: sem rodeios – “</a:t>
            </a:r>
            <a:r>
              <a:rPr lang="pt-BR" b="1" i="1" dirty="0" smtClean="0">
                <a:solidFill>
                  <a:srgbClr val="C00000"/>
                </a:solidFill>
              </a:rPr>
              <a:t>embromation</a:t>
            </a:r>
            <a:r>
              <a:rPr lang="pt-BR" b="1" i="1" dirty="0" smtClean="0"/>
              <a:t>”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pt-BR" dirty="0" smtClean="0"/>
              <a:t>Como devo ser na Exposição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endParaRPr lang="pt-BR" b="1" i="1" dirty="0" smtClean="0">
              <a:solidFill>
                <a:srgbClr val="C00000"/>
              </a:solidFill>
            </a:endParaRPr>
          </a:p>
          <a:p>
            <a:r>
              <a:rPr lang="pt-BR" b="1" i="1" dirty="0" smtClean="0">
                <a:solidFill>
                  <a:srgbClr val="C00000"/>
                </a:solidFill>
              </a:rPr>
              <a:t>CONCISO</a:t>
            </a:r>
            <a:r>
              <a:rPr lang="pt-BR" b="1" i="1" dirty="0" smtClean="0"/>
              <a:t>: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</a:t>
            </a:r>
            <a:r>
              <a:rPr lang="pt-BR" b="1" i="1" dirty="0" smtClean="0"/>
              <a:t>- breve/curto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</a:t>
            </a:r>
            <a:r>
              <a:rPr lang="pt-BR" b="1" i="1" dirty="0" smtClean="0"/>
              <a:t>- denso(com conteúdo)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</a:t>
            </a:r>
            <a:r>
              <a:rPr lang="pt-BR" b="1" i="1" dirty="0" smtClean="0"/>
              <a:t>- preciso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</a:t>
            </a:r>
            <a:r>
              <a:rPr lang="pt-BR" b="1" i="1" dirty="0" smtClean="0"/>
              <a:t>- sucinta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COERENTE  </a:t>
            </a:r>
            <a:r>
              <a:rPr lang="pt-BR" b="1" i="1" dirty="0" smtClean="0"/>
              <a:t>-   Relação entre as ideias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TENHA UNIDADE </a:t>
            </a:r>
            <a:r>
              <a:rPr lang="pt-BR" b="1" i="1" dirty="0" smtClean="0"/>
              <a:t>– começo/meio/fim e com  </a:t>
            </a:r>
          </a:p>
          <a:p>
            <a:pPr>
              <a:buNone/>
            </a:pPr>
            <a:r>
              <a:rPr lang="pt-BR" b="1" i="1" dirty="0" smtClean="0"/>
              <a:t>                                        LÓGICA    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Me passe CREDIBILIDADE</a:t>
            </a:r>
          </a:p>
          <a:p>
            <a:r>
              <a:rPr lang="pt-BR" b="1" i="1" dirty="0" smtClean="0">
                <a:solidFill>
                  <a:srgbClr val="C00000"/>
                </a:solidFill>
              </a:rPr>
              <a:t>Me cause BOA IMPRESSÃO</a:t>
            </a:r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          IMPORTANTE!!!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QUE </a:t>
            </a:r>
            <a:r>
              <a:rPr lang="pt-BR" b="1" i="1" u="sng" dirty="0" smtClean="0">
                <a:solidFill>
                  <a:srgbClr val="C00000"/>
                </a:solidFill>
              </a:rPr>
              <a:t>NÃO SEJA</a:t>
            </a:r>
            <a:r>
              <a:rPr lang="pt-BR" b="1" i="1" dirty="0" smtClean="0">
                <a:solidFill>
                  <a:srgbClr val="C00000"/>
                </a:solidFill>
              </a:rPr>
              <a:t>.... Apenas MAIS UMA PALESTRA</a:t>
            </a:r>
          </a:p>
          <a:p>
            <a:pPr>
              <a:buNone/>
            </a:pPr>
            <a:r>
              <a:rPr lang="pt-BR" b="1" i="1" dirty="0" smtClean="0"/>
              <a:t>No final....</a:t>
            </a:r>
            <a:r>
              <a:rPr lang="pt-BR" b="1" i="1" dirty="0" smtClean="0">
                <a:solidFill>
                  <a:srgbClr val="C00000"/>
                </a:solidFill>
              </a:rPr>
              <a:t> </a:t>
            </a:r>
            <a:r>
              <a:rPr lang="pt-BR" b="1" i="1" dirty="0" smtClean="0"/>
              <a:t>Fazer uma </a:t>
            </a:r>
            <a:r>
              <a:rPr lang="pt-BR" b="1" i="1" dirty="0" smtClean="0">
                <a:solidFill>
                  <a:srgbClr val="C00000"/>
                </a:solidFill>
              </a:rPr>
              <a:t>CHAMADA </a:t>
            </a:r>
            <a:r>
              <a:rPr lang="pt-BR" b="1" i="1" dirty="0" smtClean="0"/>
              <a:t> para a </a:t>
            </a:r>
            <a:r>
              <a:rPr lang="pt-BR" b="1" i="1" dirty="0" smtClean="0">
                <a:solidFill>
                  <a:srgbClr val="C00000"/>
                </a:solidFill>
              </a:rPr>
              <a:t>        AÇÃO</a:t>
            </a: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                                                           AUTO TRANSFORMAÇÃO</a:t>
            </a:r>
            <a:r>
              <a:rPr lang="pt-BR" b="1" i="1" dirty="0" smtClean="0"/>
              <a:t>      </a:t>
            </a:r>
            <a:endParaRPr lang="pt-B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 flipV="1">
            <a:off x="914400" y="-137319"/>
            <a:ext cx="8229600" cy="137319"/>
          </a:xfrm>
        </p:spPr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           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SE É   </a:t>
            </a:r>
            <a:r>
              <a:rPr lang="pt-BR" b="1" i="1" dirty="0" smtClean="0">
                <a:solidFill>
                  <a:srgbClr val="C00000"/>
                </a:solidFill>
              </a:rPr>
              <a:t>INTERAÇÃO</a:t>
            </a:r>
            <a:r>
              <a:rPr lang="pt-BR" b="1" i="1" dirty="0" smtClean="0"/>
              <a:t>...    Existe: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A.- </a:t>
            </a:r>
            <a:r>
              <a:rPr lang="pt-BR" b="1" i="1" dirty="0" smtClean="0">
                <a:solidFill>
                  <a:srgbClr val="C00000"/>
                </a:solidFill>
              </a:rPr>
              <a:t>EMISSOR </a:t>
            </a:r>
            <a:r>
              <a:rPr lang="pt-BR" b="1" i="1" dirty="0" smtClean="0"/>
              <a:t>– iniciativa da COMUNICAÇÃO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                    </a:t>
            </a:r>
            <a:r>
              <a:rPr lang="pt-BR" b="1" i="1" dirty="0" smtClean="0">
                <a:solidFill>
                  <a:srgbClr val="C00000"/>
                </a:solidFill>
              </a:rPr>
              <a:t>EXPOSITOR</a:t>
            </a:r>
          </a:p>
          <a:p>
            <a:pPr>
              <a:buNone/>
            </a:pPr>
            <a:r>
              <a:rPr lang="pt-BR" b="1" i="1" dirty="0">
                <a:solidFill>
                  <a:srgbClr val="C00000"/>
                </a:solidFill>
              </a:rPr>
              <a:t> </a:t>
            </a:r>
            <a:r>
              <a:rPr lang="pt-BR" b="1" i="1" dirty="0" smtClean="0">
                <a:solidFill>
                  <a:srgbClr val="C00000"/>
                </a:solidFill>
              </a:rPr>
              <a:t> </a:t>
            </a:r>
            <a:r>
              <a:rPr lang="pt-BR" b="1" i="1" dirty="0" smtClean="0"/>
              <a:t>B.- </a:t>
            </a:r>
            <a:r>
              <a:rPr lang="pt-BR" b="1" i="1" dirty="0" smtClean="0">
                <a:solidFill>
                  <a:srgbClr val="C00000"/>
                </a:solidFill>
              </a:rPr>
              <a:t>RECEPTOR </a:t>
            </a:r>
            <a:r>
              <a:rPr lang="pt-BR" b="1" i="1" dirty="0" smtClean="0"/>
              <a:t>– a quem se dirige a MENSAGEM</a:t>
            </a: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>
                <a:solidFill>
                  <a:srgbClr val="C00000"/>
                </a:solidFill>
              </a:rPr>
              <a:t> </a:t>
            </a:r>
            <a:r>
              <a:rPr lang="pt-BR" b="1" i="1" dirty="0" smtClean="0">
                <a:solidFill>
                  <a:srgbClr val="C00000"/>
                </a:solidFill>
              </a:rPr>
              <a:t>                              PÚBLICO</a:t>
            </a:r>
          </a:p>
          <a:p>
            <a:pPr>
              <a:buNone/>
            </a:pPr>
            <a:r>
              <a:rPr lang="pt-BR" b="1" i="1" dirty="0">
                <a:solidFill>
                  <a:srgbClr val="C00000"/>
                </a:solidFill>
              </a:rPr>
              <a:t> </a:t>
            </a:r>
            <a:r>
              <a:rPr lang="pt-BR" b="1" i="1" dirty="0" smtClean="0">
                <a:solidFill>
                  <a:srgbClr val="C00000"/>
                </a:solidFill>
              </a:rPr>
              <a:t> </a:t>
            </a:r>
            <a:r>
              <a:rPr lang="pt-BR" b="1" i="1" dirty="0" smtClean="0"/>
              <a:t>C.- </a:t>
            </a:r>
            <a:r>
              <a:rPr lang="pt-BR" b="1" i="1" dirty="0" smtClean="0">
                <a:solidFill>
                  <a:srgbClr val="C00000"/>
                </a:solidFill>
              </a:rPr>
              <a:t>MENSAGEM </a:t>
            </a:r>
            <a:r>
              <a:rPr lang="pt-BR" b="1" i="1" dirty="0" smtClean="0"/>
              <a:t>- CONTEÚDO da COMUNICAÇÃO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                       </a:t>
            </a:r>
            <a:r>
              <a:rPr lang="pt-BR" b="1" i="1" dirty="0" smtClean="0">
                <a:solidFill>
                  <a:srgbClr val="C00000"/>
                </a:solidFill>
              </a:rPr>
              <a:t>TEMA DA EXPOSIÇÃO</a:t>
            </a:r>
            <a:r>
              <a:rPr lang="pt-BR" b="1" i="1" dirty="0" smtClean="0"/>
              <a:t>(assunto)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D.- </a:t>
            </a:r>
            <a:r>
              <a:rPr lang="pt-BR" b="1" i="1" dirty="0" smtClean="0">
                <a:solidFill>
                  <a:srgbClr val="C00000"/>
                </a:solidFill>
              </a:rPr>
              <a:t>CÓDIGO </a:t>
            </a:r>
            <a:r>
              <a:rPr lang="pt-BR" b="1" i="1" dirty="0" smtClean="0"/>
              <a:t>– conjunto de SÍMBOLOS utilizados para 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                  passar a MENSAGEM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</a:t>
            </a:r>
            <a:r>
              <a:rPr lang="pt-BR" b="1" i="1" dirty="0" smtClean="0">
                <a:solidFill>
                  <a:srgbClr val="C00000"/>
                </a:solidFill>
              </a:rPr>
              <a:t>LINGUAGEM </a:t>
            </a:r>
            <a:r>
              <a:rPr lang="pt-BR" b="1" i="1" dirty="0" smtClean="0"/>
              <a:t>  -   VERBAL 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                              NÃO VERBAL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pt-BR" b="1" i="1" u="sng" dirty="0" smtClean="0">
                <a:solidFill>
                  <a:srgbClr val="C00000"/>
                </a:solidFill>
              </a:rPr>
              <a:t>LINGUAGEM</a:t>
            </a:r>
            <a:endParaRPr lang="pt-BR" b="1" i="1" u="sng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/>
              <a:t>- VERBAL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* ORAL – falada – utilizada na EXPOSIÇÃO</a:t>
            </a:r>
          </a:p>
          <a:p>
            <a:pPr>
              <a:buNone/>
            </a:pPr>
            <a:r>
              <a:rPr lang="pt-BR" b="1" i="1" dirty="0" smtClean="0"/>
              <a:t>  *ESCRITA – se utilizar RECURSOS AUDIOVI-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               SUAIS/TEXTOS ESCRITOS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- NÃO VERBAL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Acompanha a Linguagem Oral</a:t>
            </a:r>
          </a:p>
          <a:p>
            <a:pPr>
              <a:buNone/>
            </a:pPr>
            <a:r>
              <a:rPr lang="pt-BR" b="1" i="1" dirty="0" smtClean="0"/>
              <a:t>     Deve ter COERÊNCIA e estar SINCRONIZADA</a:t>
            </a:r>
          </a:p>
          <a:p>
            <a:pPr>
              <a:buNone/>
            </a:pPr>
            <a:r>
              <a:rPr lang="pt-BR" b="1" i="1" dirty="0" smtClean="0"/>
              <a:t>Vêm carregadas de MENSAGENS SIGNIFICATIVAS,</a:t>
            </a:r>
          </a:p>
          <a:p>
            <a:pPr>
              <a:buNone/>
            </a:pPr>
            <a:r>
              <a:rPr lang="pt-BR" b="1" i="1" dirty="0" smtClean="0"/>
              <a:t>Até mais do que as palavras  </a:t>
            </a:r>
          </a:p>
          <a:p>
            <a:pPr>
              <a:buNone/>
            </a:pPr>
            <a:r>
              <a:rPr lang="pt-BR" b="1" i="1" dirty="0" smtClean="0"/>
              <a:t> - São: gestos/expressões faciais, corporais/posturas/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    olhares/silêncios/frases interrompidas</a:t>
            </a: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pt-BR" b="1" i="1" dirty="0" smtClean="0"/>
              <a:t>2.- </a:t>
            </a:r>
            <a:r>
              <a:rPr lang="pt-BR" b="1" i="1" u="sng" dirty="0" smtClean="0">
                <a:solidFill>
                  <a:srgbClr val="C00000"/>
                </a:solidFill>
              </a:rPr>
              <a:t>EXPOSITOR ESPÍRITA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b="1" i="1" dirty="0" smtClean="0"/>
              <a:t>a.- Pode ser:</a:t>
            </a:r>
          </a:p>
          <a:p>
            <a:r>
              <a:rPr lang="pt-BR" b="1" i="1" u="sng" dirty="0" smtClean="0">
                <a:solidFill>
                  <a:srgbClr val="C00000"/>
                </a:solidFill>
              </a:rPr>
              <a:t>ORADOR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t-BR" b="1" i="1" dirty="0">
                <a:solidFill>
                  <a:srgbClr val="002060"/>
                </a:solidFill>
              </a:rPr>
              <a:t> </a:t>
            </a:r>
            <a:r>
              <a:rPr lang="pt-BR" b="1" i="1" dirty="0" smtClean="0">
                <a:solidFill>
                  <a:srgbClr val="002060"/>
                </a:solidFill>
              </a:rPr>
              <a:t>    </a:t>
            </a:r>
            <a:r>
              <a:rPr lang="pt-BR" b="1" i="1" dirty="0" smtClean="0"/>
              <a:t>“POETA” da Exposição – tem o “dom da palavra”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eloquente – fala fluentemente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inflamado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magnetiza as “massas”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-tem memória privilegiada/amplos conhecimentos(arquivo mental)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“caminha” com facilidade por diversas áreas do conhecimento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dão primazia à palavra </a:t>
            </a:r>
          </a:p>
          <a:p>
            <a:pPr>
              <a:buNone/>
            </a:pPr>
            <a:r>
              <a:rPr lang="pt-BR" b="1" i="1" dirty="0" smtClean="0"/>
              <a:t> </a:t>
            </a:r>
          </a:p>
          <a:p>
            <a:pPr>
              <a:buNone/>
            </a:pPr>
            <a:r>
              <a:rPr lang="pt-BR" b="1" i="1" dirty="0" smtClean="0"/>
              <a:t> </a:t>
            </a:r>
            <a:r>
              <a:rPr lang="pt-BR" b="1" i="1" dirty="0" smtClean="0">
                <a:solidFill>
                  <a:srgbClr val="C00000"/>
                </a:solidFill>
              </a:rPr>
              <a:t>Não usam Recursos Audiovisuais</a:t>
            </a:r>
            <a:r>
              <a:rPr lang="pt-BR" b="1" i="1" dirty="0" smtClean="0"/>
              <a:t>             </a:t>
            </a:r>
            <a:endParaRPr lang="pt-BR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pt-BR" b="1" i="1" u="sng" dirty="0" smtClean="0">
                <a:solidFill>
                  <a:srgbClr val="C00000"/>
                </a:solidFill>
              </a:rPr>
              <a:t>EXPOSITOR</a:t>
            </a:r>
            <a:endParaRPr lang="pt-BR" b="1" i="1" u="sng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divulgador da D.E. e seus POSTULADOS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nos seus aspectos: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*Científico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*Filosófico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*Religioso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- faz a EXPOSIÇÃO DE UM TEMA como uma aula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*objetivo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    *direto(sem rodeios)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    para um público ouvinte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80120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pt-BR" b="1" i="1" u="sng" dirty="0" smtClean="0">
                <a:solidFill>
                  <a:srgbClr val="C00000"/>
                </a:solidFill>
              </a:rPr>
              <a:t>PALESTRANTE</a:t>
            </a:r>
            <a:br>
              <a:rPr lang="pt-BR" b="1" i="1" u="sng" dirty="0" smtClean="0">
                <a:solidFill>
                  <a:srgbClr val="C00000"/>
                </a:solidFill>
              </a:rPr>
            </a:br>
            <a:r>
              <a:rPr lang="pt-BR" b="1" i="1" dirty="0" smtClean="0"/>
              <a:t>Faz a EXPOSIÇÃO com a </a:t>
            </a:r>
            <a:r>
              <a:rPr lang="pt-BR" b="1" i="1" dirty="0" smtClean="0">
                <a:solidFill>
                  <a:srgbClr val="C00000"/>
                </a:solidFill>
              </a:rPr>
              <a:t>PARTICIPAÇÃO DO PÚBLICO</a:t>
            </a:r>
            <a:endParaRPr lang="pt-BR" b="1" i="1" u="sng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pt-BR" b="1" i="1" dirty="0">
                <a:solidFill>
                  <a:srgbClr val="C00000"/>
                </a:solidFill>
              </a:rPr>
              <a:t>	</a:t>
            </a: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b="1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	</a:t>
            </a:r>
            <a:r>
              <a:rPr lang="pt-BR" b="1" i="1" dirty="0" smtClean="0"/>
              <a:t>O    </a:t>
            </a:r>
            <a:r>
              <a:rPr lang="pt-BR" b="1" i="1" dirty="0" smtClean="0">
                <a:solidFill>
                  <a:srgbClr val="C00000"/>
                </a:solidFill>
              </a:rPr>
              <a:t>EXPOSITOR ESPÍRITA</a:t>
            </a:r>
            <a:r>
              <a:rPr lang="pt-BR" b="1" i="1" dirty="0" smtClean="0"/>
              <a:t>...</a:t>
            </a:r>
          </a:p>
          <a:p>
            <a:pPr>
              <a:buNone/>
            </a:pPr>
            <a:r>
              <a:rPr lang="pt-BR" b="1" i="1" dirty="0">
                <a:solidFill>
                  <a:srgbClr val="C00000"/>
                </a:solidFill>
              </a:rPr>
              <a:t>	</a:t>
            </a:r>
            <a:r>
              <a:rPr lang="pt-BR" b="1" i="1" dirty="0" smtClean="0"/>
              <a:t>representa o 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ESPIRITISMO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MOVIMENTO ESPÍRITA</a:t>
            </a:r>
          </a:p>
          <a:p>
            <a:pPr>
              <a:buFont typeface="Wingdings" pitchFamily="2" charset="2"/>
              <a:buChar char="Ø"/>
            </a:pPr>
            <a:r>
              <a:rPr lang="pt-BR" b="1" i="1" dirty="0" smtClean="0"/>
              <a:t>SUA CASA ESPÍRITA </a:t>
            </a:r>
          </a:p>
          <a:p>
            <a:pPr>
              <a:buNone/>
            </a:pPr>
            <a:r>
              <a:rPr lang="pt-BR" b="1" i="1" dirty="0"/>
              <a:t> </a:t>
            </a:r>
            <a:r>
              <a:rPr lang="pt-BR" b="1" i="1" dirty="0" smtClean="0"/>
              <a:t>TUDO o que disser... Resulta em CRÉDITO ou DESCRÉDITO para a D.E.</a:t>
            </a:r>
          </a:p>
          <a:p>
            <a:pPr>
              <a:buFont typeface="Wingdings" pitchFamily="2" charset="2"/>
              <a:buChar char="Ø"/>
            </a:pPr>
            <a:endParaRPr lang="pt-B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/>
              <a:t>3.- </a:t>
            </a:r>
            <a:r>
              <a:rPr lang="pt-BR" b="1" i="1" u="sng" dirty="0" smtClean="0">
                <a:solidFill>
                  <a:srgbClr val="C00000"/>
                </a:solidFill>
              </a:rPr>
              <a:t>Preparo da Exposição</a:t>
            </a:r>
            <a:endParaRPr lang="pt-BR" b="1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pt-BR" sz="4600" b="1" i="1" dirty="0" smtClean="0"/>
          </a:p>
          <a:p>
            <a:pPr>
              <a:buNone/>
            </a:pPr>
            <a:r>
              <a:rPr lang="pt-BR" b="1" i="1" dirty="0" smtClean="0"/>
              <a:t>                 </a:t>
            </a:r>
            <a:r>
              <a:rPr lang="pt-BR" sz="3600" b="1" i="1" dirty="0" smtClean="0"/>
              <a:t>É preciso saber</a:t>
            </a:r>
          </a:p>
          <a:p>
            <a:pPr>
              <a:buNone/>
            </a:pPr>
            <a:endParaRPr lang="pt-BR" sz="3600" b="1" i="1" dirty="0" smtClean="0"/>
          </a:p>
          <a:p>
            <a:pPr>
              <a:buNone/>
            </a:pPr>
            <a:r>
              <a:rPr lang="pt-BR" sz="3600" b="1" i="1" dirty="0" smtClean="0"/>
              <a:t>                                                    </a:t>
            </a:r>
            <a:r>
              <a:rPr lang="pt-BR" sz="3600" b="1" i="1" dirty="0" smtClean="0">
                <a:solidFill>
                  <a:srgbClr val="C00000"/>
                </a:solidFill>
              </a:rPr>
              <a:t>COM QUEM?</a:t>
            </a:r>
            <a:endParaRPr lang="pt-BR" b="1" i="1" dirty="0" smtClean="0"/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r>
              <a:rPr lang="pt-BR" b="1" i="1" dirty="0" smtClean="0"/>
              <a:t>                                    </a:t>
            </a:r>
          </a:p>
          <a:p>
            <a:pPr>
              <a:buNone/>
            </a:pPr>
            <a:r>
              <a:rPr lang="pt-BR" b="1" i="1" dirty="0" smtClean="0"/>
              <a:t>                     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r>
              <a:rPr lang="pt-BR" b="1" i="1" dirty="0" smtClean="0"/>
              <a:t>                                                                   </a:t>
            </a:r>
          </a:p>
          <a:p>
            <a:pPr>
              <a:buNone/>
            </a:pPr>
            <a:endParaRPr lang="pt-BR" b="1" i="1" dirty="0" smtClean="0"/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COMO ?                                                                                                    O QUE?</a:t>
            </a:r>
          </a:p>
          <a:p>
            <a:pPr>
              <a:buNone/>
            </a:pP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                                 </a:t>
            </a:r>
            <a:r>
              <a:rPr lang="pt-BR" b="1" i="1" dirty="0" smtClean="0"/>
              <a:t>VAI FALAR?</a:t>
            </a:r>
            <a:endParaRPr lang="pt-B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b="1" i="1" dirty="0" smtClean="0">
                <a:solidFill>
                  <a:srgbClr val="C00000"/>
                </a:solidFill>
              </a:rPr>
              <a:t>                                                    </a:t>
            </a:r>
            <a:endParaRPr lang="pt-BR" b="1" i="1" dirty="0" smtClean="0"/>
          </a:p>
          <a:p>
            <a:pPr>
              <a:buNone/>
            </a:pPr>
            <a:r>
              <a:rPr lang="pt-BR" b="1" i="1" dirty="0" smtClean="0"/>
              <a:t>         </a:t>
            </a:r>
            <a:endParaRPr lang="pt-BR" b="1" i="1" dirty="0"/>
          </a:p>
        </p:txBody>
      </p:sp>
      <p:sp>
        <p:nvSpPr>
          <p:cNvPr id="4" name="Triângulo isósceles 3"/>
          <p:cNvSpPr/>
          <p:nvPr/>
        </p:nvSpPr>
        <p:spPr>
          <a:xfrm>
            <a:off x="-3492895" y="-1755576"/>
            <a:ext cx="72008" cy="720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isósceles 4"/>
          <p:cNvSpPr/>
          <p:nvPr/>
        </p:nvSpPr>
        <p:spPr>
          <a:xfrm>
            <a:off x="1979712" y="3140968"/>
            <a:ext cx="4464496" cy="1584176"/>
          </a:xfrm>
          <a:prstGeom prst="triangle">
            <a:avLst>
              <a:gd name="adj" fmla="val 510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1659</Words>
  <Application>Microsoft Office PowerPoint</Application>
  <PresentationFormat>Apresentação na tela (4:3)</PresentationFormat>
  <Paragraphs>380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Slide 1</vt:lpstr>
      <vt:lpstr>QUEM É O EXPOSITOR ESPÍRITA</vt:lpstr>
      <vt:lpstr>    CONCEITO DE COMUNICAÇÃO    </vt:lpstr>
      <vt:lpstr>Slide 4</vt:lpstr>
      <vt:lpstr>LINGUAGEM</vt:lpstr>
      <vt:lpstr>2.- EXPOSITOR ESPÍRITA</vt:lpstr>
      <vt:lpstr>EXPOSITOR</vt:lpstr>
      <vt:lpstr>PALESTRANTE Faz a EXPOSIÇÃO com a PARTICIPAÇÃO DO PÚBLICO</vt:lpstr>
      <vt:lpstr>3.- Preparo da Exposição</vt:lpstr>
      <vt:lpstr>a.- Com quem?</vt:lpstr>
      <vt:lpstr>b.- O que? </vt:lpstr>
      <vt:lpstr>c.- como?</vt:lpstr>
      <vt:lpstr>4.- OBJETIVO DA EXPOSIÇÃO  </vt:lpstr>
      <vt:lpstr>5.- CARACTERÍSTICAS DO EXPOSITOR ESPÍRITA </vt:lpstr>
      <vt:lpstr>Outros Requisitos </vt:lpstr>
      <vt:lpstr>Requisitos</vt:lpstr>
      <vt:lpstr>Requisitos</vt:lpstr>
      <vt:lpstr>6.- COMO SE PORTAR DURANTE A EXPOSIÇÃO? </vt:lpstr>
      <vt:lpstr>Causando boa impressão</vt:lpstr>
      <vt:lpstr>Causando boa impressão</vt:lpstr>
      <vt:lpstr>Causando boa impressão</vt:lpstr>
      <vt:lpstr>Causando boa impressão</vt:lpstr>
      <vt:lpstr>CITAR:</vt:lpstr>
      <vt:lpstr>CUIDADO!!!!</vt:lpstr>
      <vt:lpstr>GESTOS E PALAVRAS</vt:lpstr>
      <vt:lpstr>RECURSOS DIDÁTICOS</vt:lpstr>
      <vt:lpstr>PRINCIPAIS ITENS A SEREM OBSERVADOS</vt:lpstr>
      <vt:lpstr>JESUS... Não tinha projetor</vt:lpstr>
      <vt:lpstr> </vt:lpstr>
      <vt:lpstr>USO INADEQUADO DO RETROPROJETOR</vt:lpstr>
      <vt:lpstr>IV.- CONCLUSÃO</vt:lpstr>
      <vt:lpstr>Ouvir... O que está sendo dito</vt:lpstr>
      <vt:lpstr>Como devo ser na Exposição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EXPOSIT0R  ESPÍRITA</dc:title>
  <dc:creator>Cida</dc:creator>
  <cp:lastModifiedBy>Sérgio Biagi Gregório</cp:lastModifiedBy>
  <cp:revision>95</cp:revision>
  <dcterms:created xsi:type="dcterms:W3CDTF">2013-03-20T18:07:25Z</dcterms:created>
  <dcterms:modified xsi:type="dcterms:W3CDTF">2015-04-01T14:59:46Z</dcterms:modified>
</cp:coreProperties>
</file>